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8" r:id="rId2"/>
    <p:sldId id="259" r:id="rId3"/>
    <p:sldId id="261" r:id="rId4"/>
    <p:sldId id="267" r:id="rId5"/>
    <p:sldId id="260" r:id="rId6"/>
    <p:sldId id="266" r:id="rId7"/>
    <p:sldId id="264" r:id="rId8"/>
    <p:sldId id="265"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46" autoAdjust="0"/>
  </p:normalViewPr>
  <p:slideViewPr>
    <p:cSldViewPr snapToGrid="0" snapToObjects="1">
      <p:cViewPr>
        <p:scale>
          <a:sx n="75" d="100"/>
          <a:sy n="75" d="100"/>
        </p:scale>
        <p:origin x="-1912"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4968E6-81D1-6349-AAC7-880502B8DD4F}" type="datetimeFigureOut">
              <a:rPr lang="en-US" smtClean="0"/>
              <a:t>2/10/2014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F77AA6-60BC-F942-92E1-AA5FAA8DFB37}" type="slidenum">
              <a:rPr lang="en-US" smtClean="0"/>
              <a:t>‹#›</a:t>
            </a:fld>
            <a:endParaRPr lang="en-US"/>
          </a:p>
        </p:txBody>
      </p:sp>
    </p:spTree>
    <p:extLst>
      <p:ext uri="{BB962C8B-B14F-4D97-AF65-F5344CB8AC3E}">
        <p14:creationId xmlns:p14="http://schemas.microsoft.com/office/powerpoint/2010/main" val="41552677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so</a:t>
            </a:r>
            <a:r>
              <a:rPr lang="en-US" baseline="0" dirty="0" smtClean="0"/>
              <a:t> excited to be able to offer a second introductory back-country travel elective to Grade 8 and 9 students this semester. With our wilderness overnight coming up in just over a week, the purpose of this video is to provide an overview of the experience, expectations and additional considerations for parents and students. </a:t>
            </a:r>
            <a:endParaRPr lang="en-US" dirty="0"/>
          </a:p>
        </p:txBody>
      </p:sp>
      <p:sp>
        <p:nvSpPr>
          <p:cNvPr id="4" name="Slide Number Placeholder 3"/>
          <p:cNvSpPr>
            <a:spLocks noGrp="1"/>
          </p:cNvSpPr>
          <p:nvPr>
            <p:ph type="sldNum" sz="quarter" idx="10"/>
          </p:nvPr>
        </p:nvSpPr>
        <p:spPr/>
        <p:txBody>
          <a:bodyPr/>
          <a:lstStyle/>
          <a:p>
            <a:fld id="{6FF77AA6-60BC-F942-92E1-AA5FAA8DFB37}" type="slidenum">
              <a:rPr lang="en-US" smtClean="0"/>
              <a:t>1</a:t>
            </a:fld>
            <a:endParaRPr lang="en-US"/>
          </a:p>
        </p:txBody>
      </p:sp>
    </p:spTree>
    <p:extLst>
      <p:ext uri="{BB962C8B-B14F-4D97-AF65-F5344CB8AC3E}">
        <p14:creationId xmlns:p14="http://schemas.microsoft.com/office/powerpoint/2010/main" val="1571351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trip will</a:t>
            </a:r>
            <a:r>
              <a:rPr lang="en-US" baseline="0" dirty="0" smtClean="0"/>
              <a:t> begin </a:t>
            </a:r>
            <a:r>
              <a:rPr lang="en-US" dirty="0" smtClean="0"/>
              <a:t>at the </a:t>
            </a:r>
            <a:r>
              <a:rPr lang="en-US" sz="1200" kern="1200" dirty="0" smtClean="0">
                <a:solidFill>
                  <a:schemeClr val="tx1"/>
                </a:solidFill>
                <a:latin typeface="+mn-lt"/>
                <a:ea typeface="+mn-ea"/>
                <a:cs typeface="+mn-cs"/>
              </a:rPr>
              <a:t>Elk</a:t>
            </a:r>
            <a:r>
              <a:rPr lang="en-US" sz="1200" kern="1200" baseline="0" dirty="0" smtClean="0">
                <a:solidFill>
                  <a:schemeClr val="tx1"/>
                </a:solidFill>
                <a:latin typeface="+mn-lt"/>
                <a:ea typeface="+mn-ea"/>
                <a:cs typeface="+mn-cs"/>
              </a:rPr>
              <a:t> Pass p</a:t>
            </a:r>
            <a:r>
              <a:rPr lang="en-US" sz="1200" kern="1200" dirty="0" smtClean="0">
                <a:solidFill>
                  <a:schemeClr val="tx1"/>
                </a:solidFill>
                <a:latin typeface="+mn-lt"/>
                <a:ea typeface="+mn-ea"/>
                <a:cs typeface="+mn-cs"/>
              </a:rPr>
              <a:t>arking lot in Peter </a:t>
            </a:r>
            <a:r>
              <a:rPr lang="en-US" sz="1200" kern="1200" dirty="0" err="1" smtClean="0">
                <a:solidFill>
                  <a:schemeClr val="tx1"/>
                </a:solidFill>
                <a:latin typeface="+mn-lt"/>
                <a:ea typeface="+mn-ea"/>
                <a:cs typeface="+mn-cs"/>
              </a:rPr>
              <a:t>Lougheed</a:t>
            </a:r>
            <a:r>
              <a:rPr lang="en-US" sz="1200" kern="1200" dirty="0" smtClean="0">
                <a:solidFill>
                  <a:schemeClr val="tx1"/>
                </a:solidFill>
                <a:latin typeface="+mn-lt"/>
                <a:ea typeface="+mn-ea"/>
                <a:cs typeface="+mn-cs"/>
              </a:rPr>
              <a:t> Provincial Park just </a:t>
            </a:r>
            <a:r>
              <a:rPr lang="en-US" sz="1200" kern="1200" dirty="0" err="1" smtClean="0">
                <a:solidFill>
                  <a:schemeClr val="tx1"/>
                </a:solidFill>
                <a:latin typeface="+mn-lt"/>
                <a:ea typeface="+mn-ea"/>
                <a:cs typeface="+mn-cs"/>
              </a:rPr>
              <a:t>beyondHwy</a:t>
            </a:r>
            <a:r>
              <a:rPr lang="en-US" sz="1200" kern="1200" baseline="0" dirty="0" smtClean="0">
                <a:solidFill>
                  <a:schemeClr val="tx1"/>
                </a:solidFill>
                <a:latin typeface="+mn-lt"/>
                <a:ea typeface="+mn-ea"/>
                <a:cs typeface="+mn-cs"/>
              </a:rPr>
              <a:t> 40.</a:t>
            </a:r>
            <a:r>
              <a:rPr lang="en-US" sz="1200" kern="1200" dirty="0" smtClean="0">
                <a:solidFill>
                  <a:schemeClr val="tx1"/>
                </a:solidFill>
                <a:latin typeface="+mn-lt"/>
                <a:ea typeface="+mn-ea"/>
                <a:cs typeface="+mn-cs"/>
              </a:rPr>
              <a:t> Students</a:t>
            </a:r>
            <a:r>
              <a:rPr lang="en-US" sz="1200" kern="1200" baseline="0" dirty="0" smtClean="0">
                <a:solidFill>
                  <a:schemeClr val="tx1"/>
                </a:solidFill>
                <a:latin typeface="+mn-lt"/>
                <a:ea typeface="+mn-ea"/>
                <a:cs typeface="+mn-cs"/>
              </a:rPr>
              <a:t> will ski along a trail parallel to the </a:t>
            </a:r>
            <a:r>
              <a:rPr lang="en-US" sz="1200" kern="1200" baseline="0" dirty="0" err="1" smtClean="0">
                <a:solidFill>
                  <a:schemeClr val="tx1"/>
                </a:solidFill>
                <a:latin typeface="+mn-lt"/>
                <a:ea typeface="+mn-ea"/>
                <a:cs typeface="+mn-cs"/>
              </a:rPr>
              <a:t>Kananaskis</a:t>
            </a:r>
            <a:r>
              <a:rPr lang="en-US" sz="1200" kern="1200" baseline="0" dirty="0" smtClean="0">
                <a:solidFill>
                  <a:schemeClr val="tx1"/>
                </a:solidFill>
                <a:latin typeface="+mn-lt"/>
                <a:ea typeface="+mn-ea"/>
                <a:cs typeface="+mn-cs"/>
              </a:rPr>
              <a:t> trail road for about 2.5 km to before turning to head up to the campground nestled in the trees. The vertical incline is minimal and while the second part of the trail is not track set it is groomed and generally in good condition.</a:t>
            </a:r>
            <a:r>
              <a:rPr lang="en-US" sz="1200" kern="1200" dirty="0" smtClean="0">
                <a:solidFill>
                  <a:schemeClr val="tx1"/>
                </a:solidFill>
                <a:latin typeface="+mn-lt"/>
                <a:ea typeface="+mn-ea"/>
                <a:cs typeface="+mn-cs"/>
              </a:rPr>
              <a:t> In case of emergencies,</a:t>
            </a:r>
            <a:r>
              <a:rPr lang="en-US" sz="1200" kern="1200" baseline="0" dirty="0" smtClean="0">
                <a:solidFill>
                  <a:schemeClr val="tx1"/>
                </a:solidFill>
                <a:latin typeface="+mn-lt"/>
                <a:ea typeface="+mn-ea"/>
                <a:cs typeface="+mn-cs"/>
              </a:rPr>
              <a:t> the campground can be accessed directly from the road. </a:t>
            </a:r>
            <a:endParaRPr lang="en-US" dirty="0"/>
          </a:p>
        </p:txBody>
      </p:sp>
      <p:sp>
        <p:nvSpPr>
          <p:cNvPr id="4" name="Slide Number Placeholder 3"/>
          <p:cNvSpPr>
            <a:spLocks noGrp="1"/>
          </p:cNvSpPr>
          <p:nvPr>
            <p:ph type="sldNum" sz="quarter" idx="10"/>
          </p:nvPr>
        </p:nvSpPr>
        <p:spPr/>
        <p:txBody>
          <a:bodyPr/>
          <a:lstStyle/>
          <a:p>
            <a:fld id="{6FF77AA6-60BC-F942-92E1-AA5FAA8DFB37}" type="slidenum">
              <a:rPr lang="en-US" smtClean="0"/>
              <a:t>2</a:t>
            </a:fld>
            <a:endParaRPr lang="en-US"/>
          </a:p>
        </p:txBody>
      </p:sp>
    </p:spTree>
    <p:extLst>
      <p:ext uri="{BB962C8B-B14F-4D97-AF65-F5344CB8AC3E}">
        <p14:creationId xmlns:p14="http://schemas.microsoft.com/office/powerpoint/2010/main" val="200014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school has </a:t>
            </a:r>
            <a:r>
              <a:rPr lang="en-US" baseline="0" dirty="0" smtClean="0"/>
              <a:t>a class set of MEC Wanderer 4 backcountry tents, MSR </a:t>
            </a:r>
            <a:r>
              <a:rPr lang="en-US" baseline="0" dirty="0" err="1" smtClean="0"/>
              <a:t>whisperlite</a:t>
            </a:r>
            <a:r>
              <a:rPr lang="en-US" baseline="0" dirty="0" smtClean="0"/>
              <a:t> stoves, cross-country skis and boots, pots sets and cooking utensils which will be provided for each tent group. Students have had the opportunity to work with this equipment during class time and are familiar with its use and care. The school also has a limited number of 50L packs as well as mugs and spoons for students that do not have their own. Students are expected to bring their own warm and waterproof winter boots with ankle support along with rain gear, warm layers, four-season sleeping bags, sleeping pads and water bottles. Please see the gear list attached to the info package for more detail.</a:t>
            </a:r>
            <a:endParaRPr lang="en-US" dirty="0"/>
          </a:p>
        </p:txBody>
      </p:sp>
      <p:sp>
        <p:nvSpPr>
          <p:cNvPr id="4" name="Slide Number Placeholder 3"/>
          <p:cNvSpPr>
            <a:spLocks noGrp="1"/>
          </p:cNvSpPr>
          <p:nvPr>
            <p:ph type="sldNum" sz="quarter" idx="10"/>
          </p:nvPr>
        </p:nvSpPr>
        <p:spPr/>
        <p:txBody>
          <a:bodyPr/>
          <a:lstStyle/>
          <a:p>
            <a:fld id="{6FF77AA6-60BC-F942-92E1-AA5FAA8DFB37}" type="slidenum">
              <a:rPr lang="en-US" smtClean="0"/>
              <a:t>3</a:t>
            </a:fld>
            <a:endParaRPr lang="en-US"/>
          </a:p>
        </p:txBody>
      </p:sp>
    </p:spTree>
    <p:extLst>
      <p:ext uri="{BB962C8B-B14F-4D97-AF65-F5344CB8AC3E}">
        <p14:creationId xmlns:p14="http://schemas.microsoft.com/office/powerpoint/2010/main" val="3305355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crucial when winter camping, that students bring extra</a:t>
            </a:r>
            <a:r>
              <a:rPr lang="en-US" baseline="0" dirty="0" smtClean="0"/>
              <a:t> warm and dry layers (including base layers). Wool, fleece or synthetic base layers, wool socks, warm mitts and toques, an extra warm winter jacket for the evenings, and waterproof layers are also imperative as damp warm layers are quickly rendered inefficient. For sleeping, a four season down or synthetic sleeping bag is strongly recommended. Fleece liners can be purchased at MEC and sleeping bags can be doubled up to add extra warmth. </a:t>
            </a:r>
            <a:endParaRPr lang="en-US" dirty="0"/>
          </a:p>
        </p:txBody>
      </p:sp>
      <p:sp>
        <p:nvSpPr>
          <p:cNvPr id="4" name="Slide Number Placeholder 3"/>
          <p:cNvSpPr>
            <a:spLocks noGrp="1"/>
          </p:cNvSpPr>
          <p:nvPr>
            <p:ph type="sldNum" sz="quarter" idx="10"/>
          </p:nvPr>
        </p:nvSpPr>
        <p:spPr/>
        <p:txBody>
          <a:bodyPr/>
          <a:lstStyle/>
          <a:p>
            <a:fld id="{D543C96B-B6C6-E841-B8C3-B30B07C825C9}" type="slidenum">
              <a:rPr lang="en-US" smtClean="0"/>
              <a:t>4</a:t>
            </a:fld>
            <a:endParaRPr lang="en-US"/>
          </a:p>
        </p:txBody>
      </p:sp>
    </p:spTree>
    <p:extLst>
      <p:ext uri="{BB962C8B-B14F-4D97-AF65-F5344CB8AC3E}">
        <p14:creationId xmlns:p14="http://schemas.microsoft.com/office/powerpoint/2010/main" val="58855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Lower</a:t>
            </a:r>
            <a:r>
              <a:rPr lang="en-US" baseline="0" dirty="0" smtClean="0"/>
              <a:t> Lake </a:t>
            </a:r>
            <a:r>
              <a:rPr lang="en-US" dirty="0" smtClean="0"/>
              <a:t>Campground</a:t>
            </a:r>
            <a:r>
              <a:rPr lang="en-US" baseline="0" dirty="0" smtClean="0"/>
              <a:t> has 9 campsites nestled in the trees. We are expecting two tents of girls </a:t>
            </a:r>
            <a:r>
              <a:rPr lang="en-US" baseline="0" smtClean="0"/>
              <a:t>and six tents </a:t>
            </a:r>
            <a:r>
              <a:rPr lang="en-US" baseline="0" dirty="0" smtClean="0"/>
              <a:t>of boys on the trip. The groups will be assigned designated sites with genders intersected by leaders tents. With the exception of at night – groups will meet for meals and activities in the common area around the cook shelter, picnic tables and group fire pit. There is an outhouse located in the trees at the campground and bear lockers for food and </a:t>
            </a:r>
            <a:r>
              <a:rPr lang="en-US" baseline="0" dirty="0" err="1" smtClean="0"/>
              <a:t>smellies</a:t>
            </a:r>
            <a:r>
              <a:rPr lang="en-US" baseline="0" dirty="0" smtClean="0"/>
              <a:t> storage. Absolutely no food or fragrances will be stored in or near student tents.</a:t>
            </a:r>
            <a:endParaRPr lang="en-US" dirty="0"/>
          </a:p>
        </p:txBody>
      </p:sp>
      <p:sp>
        <p:nvSpPr>
          <p:cNvPr id="4" name="Slide Number Placeholder 3"/>
          <p:cNvSpPr>
            <a:spLocks noGrp="1"/>
          </p:cNvSpPr>
          <p:nvPr>
            <p:ph type="sldNum" sz="quarter" idx="10"/>
          </p:nvPr>
        </p:nvSpPr>
        <p:spPr/>
        <p:txBody>
          <a:bodyPr/>
          <a:lstStyle/>
          <a:p>
            <a:fld id="{6FF77AA6-60BC-F942-92E1-AA5FAA8DFB37}" type="slidenum">
              <a:rPr lang="en-US" smtClean="0"/>
              <a:t>5</a:t>
            </a:fld>
            <a:endParaRPr lang="en-US"/>
          </a:p>
        </p:txBody>
      </p:sp>
    </p:spTree>
    <p:extLst>
      <p:ext uri="{BB962C8B-B14F-4D97-AF65-F5344CB8AC3E}">
        <p14:creationId xmlns:p14="http://schemas.microsoft.com/office/powerpoint/2010/main" val="384276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Lower Lake campground has access to a potable water pump with clean drinking water. Students will be responsible individually for packing lunch materials for both Day 1 and Day 2. Please see food info posted to </a:t>
            </a:r>
            <a:r>
              <a:rPr lang="en-US" baseline="0" dirty="0" err="1" smtClean="0"/>
              <a:t>Edmodo</a:t>
            </a:r>
            <a:r>
              <a:rPr lang="en-US" baseline="0" dirty="0" smtClean="0"/>
              <a:t> for recommended snacks and lunch items. Students are also responsible for planning, purchasing and cooking one meal for their tent group. Meals should be limited to basic dry foods (pasta, rice, pitas) and meal plans must be submitted and approved on </a:t>
            </a:r>
            <a:r>
              <a:rPr lang="en-US" baseline="0" dirty="0" err="1" smtClean="0"/>
              <a:t>Edmodo</a:t>
            </a:r>
            <a:r>
              <a:rPr lang="en-US" baseline="0" dirty="0" smtClean="0"/>
              <a:t> prior to Friday, February 21</a:t>
            </a:r>
            <a:r>
              <a:rPr lang="en-US" baseline="30000" dirty="0" smtClean="0"/>
              <a:t>st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FF77AA6-60BC-F942-92E1-AA5FAA8DFB37}" type="slidenum">
              <a:rPr lang="en-US" smtClean="0"/>
              <a:t>6</a:t>
            </a:fld>
            <a:endParaRPr lang="en-US"/>
          </a:p>
        </p:txBody>
      </p:sp>
    </p:spTree>
    <p:extLst>
      <p:ext uri="{BB962C8B-B14F-4D97-AF65-F5344CB8AC3E}">
        <p14:creationId xmlns:p14="http://schemas.microsoft.com/office/powerpoint/2010/main" val="400578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co-Outdoor Ed teacher,</a:t>
            </a:r>
            <a:r>
              <a:rPr lang="en-US" baseline="0" dirty="0" smtClean="0"/>
              <a:t> </a:t>
            </a:r>
            <a:r>
              <a:rPr lang="en-US" dirty="0" smtClean="0"/>
              <a:t>Mrs.</a:t>
            </a:r>
            <a:r>
              <a:rPr lang="en-US" baseline="0" dirty="0" smtClean="0"/>
              <a:t> Bailey is at the lead of this back-country excursion. Mrs. Bailey has a background in leading backcountry excursions as a staff member at YMCA Camp Chief Hector, a student teacher with the Vincent Massey backcountry expedition programs and a backcountry camping and skiing enthusiast. Our second Outdoor Ed teacher Mr. </a:t>
            </a:r>
            <a:r>
              <a:rPr lang="en-US" baseline="0" dirty="0" err="1" smtClean="0"/>
              <a:t>Publack</a:t>
            </a:r>
            <a:r>
              <a:rPr lang="en-US" baseline="0" dirty="0" smtClean="0"/>
              <a:t> has a tremendous amount of experience working with youth in all environments through to high school, a ridiculous amount of enthusiasm and as a Saskatchewan native is building his repertoire of backcountry experiences in the </a:t>
            </a:r>
            <a:r>
              <a:rPr lang="en-US" baseline="0" dirty="0" err="1" smtClean="0"/>
              <a:t>rockies</a:t>
            </a:r>
            <a:r>
              <a:rPr lang="en-US" baseline="0" dirty="0" smtClean="0"/>
              <a:t>. Mr. Cadman spent years working as a back-country leader prior to his teaching career and lead the inaugural CSS backcountry camping expedition to </a:t>
            </a:r>
            <a:r>
              <a:rPr lang="en-US" baseline="0" dirty="0" err="1" smtClean="0"/>
              <a:t>Quaite</a:t>
            </a:r>
            <a:r>
              <a:rPr lang="en-US" baseline="0" dirty="0" smtClean="0"/>
              <a:t> Valley last spring with his Grade 6/7 Elective</a:t>
            </a:r>
            <a:r>
              <a:rPr lang="en-US" baseline="0" dirty="0" smtClean="0"/>
              <a:t>. Ms. </a:t>
            </a:r>
            <a:r>
              <a:rPr lang="en-US" baseline="0" dirty="0" err="1" smtClean="0"/>
              <a:t>Zelt</a:t>
            </a:r>
            <a:r>
              <a:rPr lang="en-US" baseline="0" dirty="0" smtClean="0"/>
              <a:t> and Ms. </a:t>
            </a:r>
            <a:r>
              <a:rPr lang="en-US" baseline="0" dirty="0" err="1" smtClean="0"/>
              <a:t>Miklos</a:t>
            </a:r>
            <a:r>
              <a:rPr lang="en-US" baseline="0" dirty="0" smtClean="0"/>
              <a:t> are student teachers with the PE program at CCS this term. They both have a background in and passion for outdoor education and are so excited to be accompanying our group on this trip. Ms. </a:t>
            </a:r>
            <a:r>
              <a:rPr lang="en-US" baseline="0" dirty="0" err="1" smtClean="0"/>
              <a:t>Zelt</a:t>
            </a:r>
            <a:r>
              <a:rPr lang="en-US" baseline="0" dirty="0" smtClean="0"/>
              <a:t> has experience in the outdoors as a wilderness firefighter and Ms. </a:t>
            </a:r>
            <a:r>
              <a:rPr lang="en-US" baseline="0" dirty="0" err="1" smtClean="0"/>
              <a:t>Zelt</a:t>
            </a:r>
            <a:r>
              <a:rPr lang="en-US" baseline="0" dirty="0" smtClean="0"/>
              <a:t> recently hiked Machu </a:t>
            </a:r>
            <a:r>
              <a:rPr lang="en-US" baseline="0" dirty="0" err="1" smtClean="0"/>
              <a:t>Pichu</a:t>
            </a:r>
            <a:r>
              <a:rPr lang="en-US" baseline="0" dirty="0" smtClean="0"/>
              <a:t> on a multi-month excursion to Peru. Ms. Hodgson is joining us as Mr. </a:t>
            </a:r>
            <a:r>
              <a:rPr lang="en-US" baseline="0" dirty="0" err="1" smtClean="0"/>
              <a:t>Publack’s</a:t>
            </a:r>
            <a:r>
              <a:rPr lang="en-US" baseline="0" dirty="0" smtClean="0"/>
              <a:t> student teacher this term. Ms. Hodgson participated extensively in Outdoor Education programs through both Jr. High and high school and credits the opportunity with her current passion for exploring the outdoors. We are so excited to have these teachers along!</a:t>
            </a:r>
            <a:endParaRPr lang="en-US" dirty="0"/>
          </a:p>
        </p:txBody>
      </p:sp>
      <p:sp>
        <p:nvSpPr>
          <p:cNvPr id="4" name="Slide Number Placeholder 3"/>
          <p:cNvSpPr>
            <a:spLocks noGrp="1"/>
          </p:cNvSpPr>
          <p:nvPr>
            <p:ph type="sldNum" sz="quarter" idx="10"/>
          </p:nvPr>
        </p:nvSpPr>
        <p:spPr/>
        <p:txBody>
          <a:bodyPr/>
          <a:lstStyle/>
          <a:p>
            <a:fld id="{6FF77AA6-60BC-F942-92E1-AA5FAA8DFB37}" type="slidenum">
              <a:rPr lang="en-US" smtClean="0"/>
              <a:t>7</a:t>
            </a:fld>
            <a:endParaRPr lang="en-US"/>
          </a:p>
        </p:txBody>
      </p:sp>
    </p:spTree>
    <p:extLst>
      <p:ext uri="{BB962C8B-B14F-4D97-AF65-F5344CB8AC3E}">
        <p14:creationId xmlns:p14="http://schemas.microsoft.com/office/powerpoint/2010/main" val="1521192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high risk</a:t>
            </a:r>
            <a:r>
              <a:rPr lang="en-US" baseline="0" dirty="0" smtClean="0"/>
              <a:t> nature of back-country travel, this course has demanded a great deal of responsibility and effort from students. With 32 students enrolled it has not been possible for teachers to stay on top of each student at each stage of the process and as a result many students have stepped up their commitment to taking initiative and showing leadership in order to prove their eligibility for the trip. Students participating in this experience are expected to be 100% responsible for their gear, food and clothing and to be able to troubleshoot or volunteer help as needed. With 5 experienced leaders volunteering their time to make this inaugural trip possible, we feel confident that our students will be conscious of showing the utmost respect, gratitude and courtesy to each other, trip leaders and the environment on this trip in order to set a positive precedent for future back-country excursions.</a:t>
            </a:r>
            <a:endParaRPr lang="en-US" dirty="0"/>
          </a:p>
        </p:txBody>
      </p:sp>
      <p:sp>
        <p:nvSpPr>
          <p:cNvPr id="4" name="Slide Number Placeholder 3"/>
          <p:cNvSpPr>
            <a:spLocks noGrp="1"/>
          </p:cNvSpPr>
          <p:nvPr>
            <p:ph type="sldNum" sz="quarter" idx="10"/>
          </p:nvPr>
        </p:nvSpPr>
        <p:spPr/>
        <p:txBody>
          <a:bodyPr/>
          <a:lstStyle/>
          <a:p>
            <a:fld id="{6FF77AA6-60BC-F942-92E1-AA5FAA8DFB37}" type="slidenum">
              <a:rPr lang="en-US" smtClean="0"/>
              <a:t>8</a:t>
            </a:fld>
            <a:endParaRPr lang="en-US"/>
          </a:p>
        </p:txBody>
      </p:sp>
    </p:spTree>
    <p:extLst>
      <p:ext uri="{BB962C8B-B14F-4D97-AF65-F5344CB8AC3E}">
        <p14:creationId xmlns:p14="http://schemas.microsoft.com/office/powerpoint/2010/main" val="39650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639333FD-070B-C04E-B49E-929B30CE8C67}"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1460D-ED89-1940-BD7A-250256FF2625}" type="slidenum">
              <a:rPr lang="en-US" smtClean="0"/>
              <a:t>‹#›</a:t>
            </a:fld>
            <a:endParaRPr lang="en-US"/>
          </a:p>
        </p:txBody>
      </p:sp>
    </p:spTree>
    <p:extLst>
      <p:ext uri="{BB962C8B-B14F-4D97-AF65-F5344CB8AC3E}">
        <p14:creationId xmlns:p14="http://schemas.microsoft.com/office/powerpoint/2010/main" val="402870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39333FD-070B-C04E-B49E-929B30CE8C67}"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1460D-ED89-1940-BD7A-250256FF2625}" type="slidenum">
              <a:rPr lang="en-US" smtClean="0"/>
              <a:t>‹#›</a:t>
            </a:fld>
            <a:endParaRPr lang="en-US"/>
          </a:p>
        </p:txBody>
      </p:sp>
    </p:spTree>
    <p:extLst>
      <p:ext uri="{BB962C8B-B14F-4D97-AF65-F5344CB8AC3E}">
        <p14:creationId xmlns:p14="http://schemas.microsoft.com/office/powerpoint/2010/main" val="77476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39333FD-070B-C04E-B49E-929B30CE8C67}"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1460D-ED89-1940-BD7A-250256FF2625}" type="slidenum">
              <a:rPr lang="en-US" smtClean="0"/>
              <a:t>‹#›</a:t>
            </a:fld>
            <a:endParaRPr lang="en-US"/>
          </a:p>
        </p:txBody>
      </p:sp>
    </p:spTree>
    <p:extLst>
      <p:ext uri="{BB962C8B-B14F-4D97-AF65-F5344CB8AC3E}">
        <p14:creationId xmlns:p14="http://schemas.microsoft.com/office/powerpoint/2010/main" val="275091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39333FD-070B-C04E-B49E-929B30CE8C67}"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1460D-ED89-1940-BD7A-250256FF2625}" type="slidenum">
              <a:rPr lang="en-US" smtClean="0"/>
              <a:t>‹#›</a:t>
            </a:fld>
            <a:endParaRPr lang="en-US"/>
          </a:p>
        </p:txBody>
      </p:sp>
    </p:spTree>
    <p:extLst>
      <p:ext uri="{BB962C8B-B14F-4D97-AF65-F5344CB8AC3E}">
        <p14:creationId xmlns:p14="http://schemas.microsoft.com/office/powerpoint/2010/main" val="3839041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39333FD-070B-C04E-B49E-929B30CE8C67}"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1460D-ED89-1940-BD7A-250256FF2625}" type="slidenum">
              <a:rPr lang="en-US" smtClean="0"/>
              <a:t>‹#›</a:t>
            </a:fld>
            <a:endParaRPr lang="en-US"/>
          </a:p>
        </p:txBody>
      </p:sp>
    </p:spTree>
    <p:extLst>
      <p:ext uri="{BB962C8B-B14F-4D97-AF65-F5344CB8AC3E}">
        <p14:creationId xmlns:p14="http://schemas.microsoft.com/office/powerpoint/2010/main" val="414629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639333FD-070B-C04E-B49E-929B30CE8C67}" type="datetimeFigureOut">
              <a:rPr lang="en-US" smtClean="0"/>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1460D-ED89-1940-BD7A-250256FF2625}" type="slidenum">
              <a:rPr lang="en-US" smtClean="0"/>
              <a:t>‹#›</a:t>
            </a:fld>
            <a:endParaRPr lang="en-US"/>
          </a:p>
        </p:txBody>
      </p:sp>
    </p:spTree>
    <p:extLst>
      <p:ext uri="{BB962C8B-B14F-4D97-AF65-F5344CB8AC3E}">
        <p14:creationId xmlns:p14="http://schemas.microsoft.com/office/powerpoint/2010/main" val="8690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639333FD-070B-C04E-B49E-929B30CE8C67}" type="datetimeFigureOut">
              <a:rPr lang="en-US" smtClean="0"/>
              <a:t>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1460D-ED89-1940-BD7A-250256FF2625}" type="slidenum">
              <a:rPr lang="en-US" smtClean="0"/>
              <a:t>‹#›</a:t>
            </a:fld>
            <a:endParaRPr lang="en-US"/>
          </a:p>
        </p:txBody>
      </p:sp>
    </p:spTree>
    <p:extLst>
      <p:ext uri="{BB962C8B-B14F-4D97-AF65-F5344CB8AC3E}">
        <p14:creationId xmlns:p14="http://schemas.microsoft.com/office/powerpoint/2010/main" val="350309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639333FD-070B-C04E-B49E-929B30CE8C67}" type="datetimeFigureOut">
              <a:rPr lang="en-US" smtClean="0"/>
              <a:t>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1460D-ED89-1940-BD7A-250256FF2625}" type="slidenum">
              <a:rPr lang="en-US" smtClean="0"/>
              <a:t>‹#›</a:t>
            </a:fld>
            <a:endParaRPr lang="en-US"/>
          </a:p>
        </p:txBody>
      </p:sp>
    </p:spTree>
    <p:extLst>
      <p:ext uri="{BB962C8B-B14F-4D97-AF65-F5344CB8AC3E}">
        <p14:creationId xmlns:p14="http://schemas.microsoft.com/office/powerpoint/2010/main" val="2481546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33FD-070B-C04E-B49E-929B30CE8C67}" type="datetimeFigureOut">
              <a:rPr lang="en-US" smtClean="0"/>
              <a:t>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1460D-ED89-1940-BD7A-250256FF2625}" type="slidenum">
              <a:rPr lang="en-US" smtClean="0"/>
              <a:t>‹#›</a:t>
            </a:fld>
            <a:endParaRPr lang="en-US"/>
          </a:p>
        </p:txBody>
      </p:sp>
    </p:spTree>
    <p:extLst>
      <p:ext uri="{BB962C8B-B14F-4D97-AF65-F5344CB8AC3E}">
        <p14:creationId xmlns:p14="http://schemas.microsoft.com/office/powerpoint/2010/main" val="3108830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39333FD-070B-C04E-B49E-929B30CE8C67}" type="datetimeFigureOut">
              <a:rPr lang="en-US" smtClean="0"/>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1460D-ED89-1940-BD7A-250256FF2625}" type="slidenum">
              <a:rPr lang="en-US" smtClean="0"/>
              <a:t>‹#›</a:t>
            </a:fld>
            <a:endParaRPr lang="en-US"/>
          </a:p>
        </p:txBody>
      </p:sp>
    </p:spTree>
    <p:extLst>
      <p:ext uri="{BB962C8B-B14F-4D97-AF65-F5344CB8AC3E}">
        <p14:creationId xmlns:p14="http://schemas.microsoft.com/office/powerpoint/2010/main" val="326316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39333FD-070B-C04E-B49E-929B30CE8C67}" type="datetimeFigureOut">
              <a:rPr lang="en-US" smtClean="0"/>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1460D-ED89-1940-BD7A-250256FF2625}" type="slidenum">
              <a:rPr lang="en-US" smtClean="0"/>
              <a:t>‹#›</a:t>
            </a:fld>
            <a:endParaRPr lang="en-US"/>
          </a:p>
        </p:txBody>
      </p:sp>
    </p:spTree>
    <p:extLst>
      <p:ext uri="{BB962C8B-B14F-4D97-AF65-F5344CB8AC3E}">
        <p14:creationId xmlns:p14="http://schemas.microsoft.com/office/powerpoint/2010/main" val="7939709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333FD-070B-C04E-B49E-929B30CE8C67}" type="datetimeFigureOut">
              <a:rPr lang="en-US" smtClean="0"/>
              <a:t>2/10/2014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1460D-ED89-1940-BD7A-250256FF2625}" type="slidenum">
              <a:rPr lang="en-US" smtClean="0"/>
              <a:t>‹#›</a:t>
            </a:fld>
            <a:endParaRPr lang="en-US"/>
          </a:p>
        </p:txBody>
      </p:sp>
    </p:spTree>
    <p:extLst>
      <p:ext uri="{BB962C8B-B14F-4D97-AF65-F5344CB8AC3E}">
        <p14:creationId xmlns:p14="http://schemas.microsoft.com/office/powerpoint/2010/main" val="2889784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mailto:deirdre.b@calgaryscienceschool.com" TargetMode="External"/><Relationship Id="rId4" Type="http://schemas.openxmlformats.org/officeDocument/2006/relationships/hyperlink" Target="mailto:Jason.p@clagaryscienceschool.com" TargetMode="External"/><Relationship Id="rId1" Type="http://schemas.openxmlformats.org/officeDocument/2006/relationships/slideLayout" Target="../slideLayouts/slideLayout7.xml"/><Relationship Id="rId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310_blueLakesWinterTentIn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16170"/>
            <a:ext cx="9601200" cy="8772670"/>
          </a:xfrm>
          <a:prstGeom prst="rect">
            <a:avLst/>
          </a:prstGeom>
        </p:spPr>
      </p:pic>
      <p:sp>
        <p:nvSpPr>
          <p:cNvPr id="2" name="TextBox 1"/>
          <p:cNvSpPr txBox="1"/>
          <p:nvPr/>
        </p:nvSpPr>
        <p:spPr>
          <a:xfrm>
            <a:off x="891005" y="941137"/>
            <a:ext cx="7673473" cy="2708434"/>
          </a:xfrm>
          <a:prstGeom prst="rect">
            <a:avLst/>
          </a:prstGeom>
          <a:noFill/>
        </p:spPr>
        <p:txBody>
          <a:bodyPr wrap="square" rtlCol="0">
            <a:spAutoFit/>
          </a:bodyPr>
          <a:lstStyle/>
          <a:p>
            <a:pPr algn="ctr"/>
            <a:r>
              <a:rPr lang="en-US" sz="4000" dirty="0" smtClean="0">
                <a:solidFill>
                  <a:srgbClr val="FFFF00"/>
                </a:solidFill>
              </a:rPr>
              <a:t>Term </a:t>
            </a:r>
            <a:r>
              <a:rPr lang="en-US" sz="4000" dirty="0">
                <a:solidFill>
                  <a:srgbClr val="FFFF00"/>
                </a:solidFill>
              </a:rPr>
              <a:t>2</a:t>
            </a:r>
            <a:r>
              <a:rPr lang="en-US" sz="4000" dirty="0" smtClean="0">
                <a:solidFill>
                  <a:srgbClr val="FFFF00"/>
                </a:solidFill>
              </a:rPr>
              <a:t> Outdoor Ed. </a:t>
            </a:r>
          </a:p>
          <a:p>
            <a:pPr algn="ctr"/>
            <a:r>
              <a:rPr lang="en-US" sz="4000" dirty="0" smtClean="0">
                <a:solidFill>
                  <a:srgbClr val="FFFF00"/>
                </a:solidFill>
              </a:rPr>
              <a:t>Overnight Trip</a:t>
            </a:r>
            <a:r>
              <a:rPr lang="en-US" dirty="0" smtClean="0">
                <a:solidFill>
                  <a:srgbClr val="FFFF00"/>
                </a:solidFill>
              </a:rPr>
              <a:t>.</a:t>
            </a:r>
          </a:p>
          <a:p>
            <a:pPr algn="ctr"/>
            <a:endParaRPr lang="en-US" i="1" dirty="0" smtClean="0">
              <a:solidFill>
                <a:srgbClr val="FFFF00"/>
              </a:solidFill>
            </a:endParaRPr>
          </a:p>
          <a:p>
            <a:pPr marL="285750" indent="-285750" algn="ctr">
              <a:buFontTx/>
              <a:buChar char="-"/>
            </a:pPr>
            <a:endParaRPr lang="en-US" i="1" dirty="0"/>
          </a:p>
          <a:p>
            <a:pPr marL="285750" indent="-285750" algn="ctr">
              <a:buFontTx/>
              <a:buChar char="-"/>
            </a:pPr>
            <a:endParaRPr lang="en-US" i="1" dirty="0" smtClean="0"/>
          </a:p>
          <a:p>
            <a:pPr marL="285750" indent="-285750" algn="ctr">
              <a:buFontTx/>
              <a:buChar char="-"/>
            </a:pPr>
            <a:endParaRPr lang="en-US" i="1" dirty="0"/>
          </a:p>
          <a:p>
            <a:pPr marL="285750" indent="-285750" algn="ctr">
              <a:buFontTx/>
              <a:buChar char="-"/>
            </a:pPr>
            <a:endParaRPr lang="en-US" i="1" dirty="0"/>
          </a:p>
        </p:txBody>
      </p:sp>
    </p:spTree>
    <p:extLst>
      <p:ext uri="{BB962C8B-B14F-4D97-AF65-F5344CB8AC3E}">
        <p14:creationId xmlns:p14="http://schemas.microsoft.com/office/powerpoint/2010/main" val="9238768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Shot 2014-02-06 at 10.54.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TextBox 2"/>
          <p:cNvSpPr txBox="1"/>
          <p:nvPr/>
        </p:nvSpPr>
        <p:spPr>
          <a:xfrm>
            <a:off x="726295" y="5373358"/>
            <a:ext cx="4081435" cy="369332"/>
          </a:xfrm>
          <a:prstGeom prst="rect">
            <a:avLst/>
          </a:prstGeom>
          <a:noFill/>
        </p:spPr>
        <p:txBody>
          <a:bodyPr wrap="square" rtlCol="0">
            <a:spAutoFit/>
          </a:bodyPr>
          <a:lstStyle/>
          <a:p>
            <a:r>
              <a:rPr lang="en-US" dirty="0" smtClean="0">
                <a:solidFill>
                  <a:srgbClr val="3366FF"/>
                </a:solidFill>
                <a:sym typeface="Wingdings"/>
              </a:rPr>
              <a:t> </a:t>
            </a:r>
            <a:r>
              <a:rPr lang="en-US" dirty="0" err="1" smtClean="0">
                <a:solidFill>
                  <a:srgbClr val="3366FF"/>
                </a:solidFill>
                <a:sym typeface="Wingdings"/>
              </a:rPr>
              <a:t>Canmore</a:t>
            </a:r>
            <a:r>
              <a:rPr lang="en-US" dirty="0" smtClean="0">
                <a:solidFill>
                  <a:srgbClr val="3366FF"/>
                </a:solidFill>
                <a:sym typeface="Wingdings"/>
              </a:rPr>
              <a:t>  (90km) </a:t>
            </a:r>
            <a:r>
              <a:rPr lang="en-US" i="1" dirty="0" smtClean="0">
                <a:solidFill>
                  <a:srgbClr val="3366FF"/>
                </a:solidFill>
                <a:sym typeface="Wingdings"/>
              </a:rPr>
              <a:t>nearest hospital</a:t>
            </a:r>
            <a:endParaRPr lang="en-US" dirty="0">
              <a:solidFill>
                <a:srgbClr val="3366FF"/>
              </a:solidFill>
            </a:endParaRPr>
          </a:p>
        </p:txBody>
      </p:sp>
      <p:sp>
        <p:nvSpPr>
          <p:cNvPr id="4" name="TextBox 3"/>
          <p:cNvSpPr txBox="1"/>
          <p:nvPr/>
        </p:nvSpPr>
        <p:spPr>
          <a:xfrm>
            <a:off x="726295" y="5715017"/>
            <a:ext cx="2301413" cy="369332"/>
          </a:xfrm>
          <a:prstGeom prst="rect">
            <a:avLst/>
          </a:prstGeom>
          <a:noFill/>
        </p:spPr>
        <p:txBody>
          <a:bodyPr wrap="square" rtlCol="0">
            <a:spAutoFit/>
          </a:bodyPr>
          <a:lstStyle/>
          <a:p>
            <a:r>
              <a:rPr lang="en-US" dirty="0">
                <a:solidFill>
                  <a:srgbClr val="3366FF"/>
                </a:solidFill>
                <a:sym typeface="Wingdings"/>
              </a:rPr>
              <a:t></a:t>
            </a:r>
            <a:r>
              <a:rPr lang="en-US" dirty="0" smtClean="0">
                <a:solidFill>
                  <a:srgbClr val="3366FF"/>
                </a:solidFill>
              </a:rPr>
              <a:t>Calgary (135km)</a:t>
            </a:r>
            <a:endParaRPr lang="en-US" dirty="0">
              <a:solidFill>
                <a:srgbClr val="3366FF"/>
              </a:solidFill>
            </a:endParaRPr>
          </a:p>
        </p:txBody>
      </p:sp>
      <p:sp>
        <p:nvSpPr>
          <p:cNvPr id="7" name="TextBox 6"/>
          <p:cNvSpPr txBox="1"/>
          <p:nvPr/>
        </p:nvSpPr>
        <p:spPr>
          <a:xfrm>
            <a:off x="4330699" y="-88900"/>
            <a:ext cx="4813300" cy="954107"/>
          </a:xfrm>
          <a:prstGeom prst="rect">
            <a:avLst/>
          </a:prstGeom>
          <a:noFill/>
        </p:spPr>
        <p:txBody>
          <a:bodyPr wrap="square" rtlCol="0">
            <a:spAutoFit/>
          </a:bodyPr>
          <a:lstStyle/>
          <a:p>
            <a:pPr algn="ctr"/>
            <a:r>
              <a:rPr lang="en-US" sz="3600" dirty="0" smtClean="0"/>
              <a:t>Where we are going</a:t>
            </a:r>
          </a:p>
          <a:p>
            <a:pPr algn="ctr"/>
            <a:r>
              <a:rPr lang="en-US" sz="2000" dirty="0" smtClean="0"/>
              <a:t>Distance: 5km one way.  </a:t>
            </a:r>
            <a:endParaRPr lang="en-US" sz="2000" dirty="0"/>
          </a:p>
        </p:txBody>
      </p:sp>
      <p:sp>
        <p:nvSpPr>
          <p:cNvPr id="6" name="Right Arrow 5"/>
          <p:cNvSpPr/>
          <p:nvPr/>
        </p:nvSpPr>
        <p:spPr>
          <a:xfrm rot="11740126">
            <a:off x="1919314" y="3969880"/>
            <a:ext cx="368300" cy="367251"/>
          </a:xfrm>
          <a:prstGeom prst="rightArrow">
            <a:avLst>
              <a:gd name="adj1" fmla="val 21486"/>
              <a:gd name="adj2" fmla="val 5000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205063" y="3926970"/>
            <a:ext cx="2692376" cy="646331"/>
          </a:xfrm>
          <a:prstGeom prst="rect">
            <a:avLst/>
          </a:prstGeom>
          <a:noFill/>
        </p:spPr>
        <p:txBody>
          <a:bodyPr wrap="none" rtlCol="0">
            <a:spAutoFit/>
          </a:bodyPr>
          <a:lstStyle/>
          <a:p>
            <a:r>
              <a:rPr lang="en-US" dirty="0" smtClean="0">
                <a:solidFill>
                  <a:srgbClr val="FF0000"/>
                </a:solidFill>
              </a:rPr>
              <a:t>Campsite and</a:t>
            </a:r>
          </a:p>
          <a:p>
            <a:r>
              <a:rPr lang="en-US" dirty="0" smtClean="0">
                <a:solidFill>
                  <a:srgbClr val="FF0000"/>
                </a:solidFill>
              </a:rPr>
              <a:t>Emergency Evacuation Site</a:t>
            </a:r>
          </a:p>
        </p:txBody>
      </p:sp>
      <p:sp>
        <p:nvSpPr>
          <p:cNvPr id="11" name="TextBox 10"/>
          <p:cNvSpPr txBox="1"/>
          <p:nvPr/>
        </p:nvSpPr>
        <p:spPr>
          <a:xfrm>
            <a:off x="4617229" y="3089351"/>
            <a:ext cx="1420784" cy="646331"/>
          </a:xfrm>
          <a:prstGeom prst="rect">
            <a:avLst/>
          </a:prstGeom>
          <a:noFill/>
        </p:spPr>
        <p:txBody>
          <a:bodyPr wrap="square" rtlCol="0">
            <a:spAutoFit/>
          </a:bodyPr>
          <a:lstStyle/>
          <a:p>
            <a:r>
              <a:rPr lang="en-US" dirty="0" smtClean="0">
                <a:solidFill>
                  <a:srgbClr val="FF0000"/>
                </a:solidFill>
              </a:rPr>
              <a:t>Pick-up and drop off</a:t>
            </a:r>
          </a:p>
        </p:txBody>
      </p:sp>
      <p:sp>
        <p:nvSpPr>
          <p:cNvPr id="13" name="Right Arrow 12"/>
          <p:cNvSpPr/>
          <p:nvPr/>
        </p:nvSpPr>
        <p:spPr>
          <a:xfrm rot="19842571">
            <a:off x="5761011" y="3190366"/>
            <a:ext cx="368300" cy="367251"/>
          </a:xfrm>
          <a:prstGeom prst="rightArrow">
            <a:avLst>
              <a:gd name="adj1" fmla="val 21486"/>
              <a:gd name="adj2" fmla="val 5000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3558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671378" y="3417956"/>
            <a:ext cx="3279660" cy="2459745"/>
          </a:xfrm>
          <a:prstGeom prst="rect">
            <a:avLst/>
          </a:prstGeom>
        </p:spPr>
      </p:pic>
      <p:pic>
        <p:nvPicPr>
          <p:cNvPr id="3" name="Picture 2" descr="Screen Shot 2014-02-06 at 9.23.5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3" y="396015"/>
            <a:ext cx="1753466" cy="5624325"/>
          </a:xfrm>
          <a:prstGeom prst="rect">
            <a:avLst/>
          </a:prstGeom>
        </p:spPr>
      </p:pic>
      <p:sp>
        <p:nvSpPr>
          <p:cNvPr id="6" name="TextBox 5"/>
          <p:cNvSpPr txBox="1"/>
          <p:nvPr/>
        </p:nvSpPr>
        <p:spPr>
          <a:xfrm>
            <a:off x="2070100" y="-164555"/>
            <a:ext cx="4432300" cy="1508105"/>
          </a:xfrm>
          <a:prstGeom prst="rect">
            <a:avLst/>
          </a:prstGeom>
          <a:noFill/>
        </p:spPr>
        <p:txBody>
          <a:bodyPr wrap="square" rtlCol="0">
            <a:spAutoFit/>
          </a:bodyPr>
          <a:lstStyle/>
          <a:p>
            <a:pPr algn="ctr"/>
            <a:r>
              <a:rPr lang="en-US" sz="4400" dirty="0" smtClean="0">
                <a:solidFill>
                  <a:srgbClr val="0000FF"/>
                </a:solidFill>
              </a:rPr>
              <a:t>Gear</a:t>
            </a:r>
          </a:p>
          <a:p>
            <a:pPr algn="ctr"/>
            <a:r>
              <a:rPr lang="en-US" sz="2400" dirty="0" smtClean="0">
                <a:solidFill>
                  <a:srgbClr val="0000FF"/>
                </a:solidFill>
              </a:rPr>
              <a:t>Personal &amp; Group</a:t>
            </a:r>
          </a:p>
          <a:p>
            <a:pPr algn="ctr"/>
            <a:r>
              <a:rPr lang="en-US" sz="2400" dirty="0" smtClean="0">
                <a:solidFill>
                  <a:srgbClr val="0000FF"/>
                </a:solidFill>
              </a:rPr>
              <a:t>Lists and links found on </a:t>
            </a:r>
            <a:r>
              <a:rPr lang="en-US" sz="2400" dirty="0" err="1" smtClean="0">
                <a:solidFill>
                  <a:srgbClr val="0000FF"/>
                </a:solidFill>
              </a:rPr>
              <a:t>Edmodo</a:t>
            </a:r>
            <a:endParaRPr lang="en-US" sz="2400" dirty="0">
              <a:solidFill>
                <a:srgbClr val="0000FF"/>
              </a:solidFill>
            </a:endParaRPr>
          </a:p>
        </p:txBody>
      </p:sp>
      <p:grpSp>
        <p:nvGrpSpPr>
          <p:cNvPr id="18" name="Group 17"/>
          <p:cNvGrpSpPr/>
          <p:nvPr/>
        </p:nvGrpSpPr>
        <p:grpSpPr>
          <a:xfrm>
            <a:off x="2310536" y="1343550"/>
            <a:ext cx="3822701" cy="2349429"/>
            <a:chOff x="1409699" y="1925351"/>
            <a:chExt cx="3822701" cy="2349429"/>
          </a:xfrm>
        </p:grpSpPr>
        <p:pic>
          <p:nvPicPr>
            <p:cNvPr id="9" name="Picture 8" descr="Screen Shot 2013-09-24 at 1.16.26 PM.png"/>
            <p:cNvPicPr>
              <a:picLocks noChangeAspect="1"/>
            </p:cNvPicPr>
            <p:nvPr/>
          </p:nvPicPr>
          <p:blipFill>
            <a:blip r:embed="rId5">
              <a:alphaModFix amt="67000"/>
              <a:extLst>
                <a:ext uri="{28A0092B-C50C-407E-A947-70E740481C1C}">
                  <a14:useLocalDpi xmlns:a14="http://schemas.microsoft.com/office/drawing/2010/main" val="0"/>
                </a:ext>
              </a:extLst>
            </a:blip>
            <a:stretch>
              <a:fillRect/>
            </a:stretch>
          </p:blipFill>
          <p:spPr>
            <a:xfrm>
              <a:off x="1409699" y="1925351"/>
              <a:ext cx="3822701" cy="2349429"/>
            </a:xfrm>
            <a:prstGeom prst="rect">
              <a:avLst/>
            </a:prstGeom>
            <a:ln>
              <a:noFill/>
            </a:ln>
            <a:effectLst/>
          </p:spPr>
        </p:pic>
        <p:sp>
          <p:nvSpPr>
            <p:cNvPr id="11" name="TextBox 10"/>
            <p:cNvSpPr txBox="1"/>
            <p:nvPr/>
          </p:nvSpPr>
          <p:spPr>
            <a:xfrm rot="20001825">
              <a:off x="1865051" y="2803437"/>
              <a:ext cx="2660801"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Supplied by school</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16" name="Group 15"/>
          <p:cNvGrpSpPr/>
          <p:nvPr/>
        </p:nvGrpSpPr>
        <p:grpSpPr>
          <a:xfrm>
            <a:off x="6341151" y="3183390"/>
            <a:ext cx="2860286" cy="1846552"/>
            <a:chOff x="6454108" y="4442606"/>
            <a:chExt cx="2860286" cy="1846552"/>
          </a:xfrm>
        </p:grpSpPr>
        <p:pic>
          <p:nvPicPr>
            <p:cNvPr id="2" name="Picture 1"/>
            <p:cNvPicPr>
              <a:picLocks noChangeAspect="1"/>
            </p:cNvPicPr>
            <p:nvPr/>
          </p:nvPicPr>
          <p:blipFill>
            <a:blip r:embed="rId6"/>
            <a:stretch>
              <a:fillRect/>
            </a:stretch>
          </p:blipFill>
          <p:spPr>
            <a:xfrm>
              <a:off x="6667501" y="4442606"/>
              <a:ext cx="2091592" cy="1846552"/>
            </a:xfrm>
            <a:prstGeom prst="rect">
              <a:avLst/>
            </a:prstGeom>
          </p:spPr>
        </p:pic>
        <p:sp>
          <p:nvSpPr>
            <p:cNvPr id="12" name="TextBox 11"/>
            <p:cNvSpPr txBox="1"/>
            <p:nvPr/>
          </p:nvSpPr>
          <p:spPr>
            <a:xfrm rot="20001825">
              <a:off x="6454108" y="4845873"/>
              <a:ext cx="2860286"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Supplied by school</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17" name="Group 16"/>
          <p:cNvGrpSpPr/>
          <p:nvPr/>
        </p:nvGrpSpPr>
        <p:grpSpPr>
          <a:xfrm>
            <a:off x="4721311" y="3886200"/>
            <a:ext cx="1968671" cy="2971800"/>
            <a:chOff x="4721311" y="3886200"/>
            <a:chExt cx="1968671" cy="2971800"/>
          </a:xfrm>
        </p:grpSpPr>
        <p:pic>
          <p:nvPicPr>
            <p:cNvPr id="7" name="Picture 6" descr="Screen Shot 2013-05-29 at 12.14.29 PM.png"/>
            <p:cNvPicPr>
              <a:picLocks noChangeAspect="1"/>
            </p:cNvPicPr>
            <p:nvPr/>
          </p:nvPicPr>
          <p:blipFill>
            <a:blip r:embed="rId7">
              <a:alphaModFix amt="67000"/>
              <a:extLst>
                <a:ext uri="{28A0092B-C50C-407E-A947-70E740481C1C}">
                  <a14:useLocalDpi xmlns:a14="http://schemas.microsoft.com/office/drawing/2010/main" val="0"/>
                </a:ext>
              </a:extLst>
            </a:blip>
            <a:stretch>
              <a:fillRect/>
            </a:stretch>
          </p:blipFill>
          <p:spPr>
            <a:xfrm>
              <a:off x="4721311" y="3886200"/>
              <a:ext cx="1853005" cy="2971800"/>
            </a:xfrm>
            <a:prstGeom prst="rect">
              <a:avLst/>
            </a:prstGeom>
          </p:spPr>
        </p:pic>
        <p:sp>
          <p:nvSpPr>
            <p:cNvPr id="13" name="TextBox 12"/>
            <p:cNvSpPr txBox="1"/>
            <p:nvPr/>
          </p:nvSpPr>
          <p:spPr>
            <a:xfrm rot="20001825">
              <a:off x="4741272" y="4885661"/>
              <a:ext cx="1948710"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Limited number available from school</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4" name="TextBox 13"/>
          <p:cNvSpPr txBox="1"/>
          <p:nvPr/>
        </p:nvSpPr>
        <p:spPr>
          <a:xfrm rot="20001825">
            <a:off x="-166949" y="2384337"/>
            <a:ext cx="2660801"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Supplied by school</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0" name="Group 9"/>
          <p:cNvGrpSpPr/>
          <p:nvPr/>
        </p:nvGrpSpPr>
        <p:grpSpPr>
          <a:xfrm>
            <a:off x="6289457" y="0"/>
            <a:ext cx="2854543" cy="1631714"/>
            <a:chOff x="5387758" y="1007568"/>
            <a:chExt cx="2854543" cy="1631714"/>
          </a:xfrm>
        </p:grpSpPr>
        <p:pic>
          <p:nvPicPr>
            <p:cNvPr id="5" name="Picture 4" descr="Screen Shot 2013-05-29 at 11.55.13 AM.png"/>
            <p:cNvPicPr>
              <a:picLocks noChangeAspect="1"/>
            </p:cNvPicPr>
            <p:nvPr/>
          </p:nvPicPr>
          <p:blipFill rotWithShape="1">
            <a:blip r:embed="rId8">
              <a:extLst>
                <a:ext uri="{28A0092B-C50C-407E-A947-70E740481C1C}">
                  <a14:useLocalDpi xmlns:a14="http://schemas.microsoft.com/office/drawing/2010/main" val="0"/>
                </a:ext>
              </a:extLst>
            </a:blip>
            <a:srcRect l="2778" t="-9816" b="-1"/>
            <a:stretch/>
          </p:blipFill>
          <p:spPr>
            <a:xfrm>
              <a:off x="5387758" y="1420000"/>
              <a:ext cx="1409056" cy="1010702"/>
            </a:xfrm>
            <a:prstGeom prst="rect">
              <a:avLst/>
            </a:prstGeom>
          </p:spPr>
        </p:pic>
        <p:pic>
          <p:nvPicPr>
            <p:cNvPr id="4" name="Picture 3" descr="Screen Shot 2013-05-29 at 11.53.55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96815" y="1007568"/>
              <a:ext cx="1445486" cy="1631714"/>
            </a:xfrm>
            <a:prstGeom prst="rect">
              <a:avLst/>
            </a:prstGeom>
          </p:spPr>
        </p:pic>
      </p:grpSp>
      <p:sp>
        <p:nvSpPr>
          <p:cNvPr id="15" name="TextBox 14"/>
          <p:cNvSpPr txBox="1"/>
          <p:nvPr/>
        </p:nvSpPr>
        <p:spPr>
          <a:xfrm rot="20172018">
            <a:off x="7029913" y="673837"/>
            <a:ext cx="1955022"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Limited number available from school</a:t>
            </a:r>
          </a:p>
        </p:txBody>
      </p:sp>
      <p:sp>
        <p:nvSpPr>
          <p:cNvPr id="20" name="TextBox 19"/>
          <p:cNvSpPr txBox="1"/>
          <p:nvPr/>
        </p:nvSpPr>
        <p:spPr>
          <a:xfrm rot="20001825">
            <a:off x="2098217" y="4458153"/>
            <a:ext cx="2660801"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Supplied by school</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047856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274762-tent-in-a-spring-snow-in-walnut-bottoms-in-the-great-smoky-mountains-in-north-caroli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44900"/>
            <a:ext cx="4698999" cy="3213100"/>
          </a:xfrm>
          <a:prstGeom prst="rect">
            <a:avLst/>
          </a:prstGeom>
        </p:spPr>
      </p:pic>
      <p:pic>
        <p:nvPicPr>
          <p:cNvPr id="6" name="Picture 5" descr="1797345_10152263090738408_344917650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3644900"/>
          </a:xfrm>
          <a:prstGeom prst="rect">
            <a:avLst/>
          </a:prstGeom>
        </p:spPr>
      </p:pic>
      <p:pic>
        <p:nvPicPr>
          <p:cNvPr id="7" name="Picture 6" descr="1654126_10152263094998408_425045759_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3744" y="3644900"/>
            <a:ext cx="5328356" cy="3213100"/>
          </a:xfrm>
          <a:prstGeom prst="rect">
            <a:avLst/>
          </a:prstGeom>
        </p:spPr>
      </p:pic>
      <p:sp>
        <p:nvSpPr>
          <p:cNvPr id="5" name="TextBox 4"/>
          <p:cNvSpPr txBox="1"/>
          <p:nvPr/>
        </p:nvSpPr>
        <p:spPr>
          <a:xfrm>
            <a:off x="884180" y="3709426"/>
            <a:ext cx="6515685" cy="923330"/>
          </a:xfrm>
          <a:prstGeom prst="rect">
            <a:avLst/>
          </a:prstGeom>
          <a:noFill/>
        </p:spPr>
        <p:txBody>
          <a:bodyPr wrap="square" rtlCol="0">
            <a:spAutoFit/>
          </a:bodyPr>
          <a:lstStyle/>
          <a:p>
            <a:r>
              <a:rPr lang="en-US" sz="5400" b="1" dirty="0" smtClean="0">
                <a:solidFill>
                  <a:srgbClr val="FFFF00"/>
                </a:solidFill>
                <a:effectLst>
                  <a:outerShdw blurRad="50800" dist="38100" dir="5400000" algn="t" rotWithShape="0">
                    <a:prstClr val="black">
                      <a:alpha val="40000"/>
                    </a:prstClr>
                  </a:outerShdw>
                </a:effectLst>
              </a:rPr>
              <a:t>Mountain Weather</a:t>
            </a:r>
            <a:endParaRPr lang="en-US" sz="5400" b="1" dirty="0">
              <a:solidFill>
                <a:srgbClr val="FFFF00"/>
              </a:solidFill>
              <a:effectLst>
                <a:outerShdw blurRad="50800" dist="38100" dir="5400000" algn="t" rotWithShape="0">
                  <a:prstClr val="black">
                    <a:alpha val="40000"/>
                  </a:prstClr>
                </a:outerShdw>
              </a:effectLst>
            </a:endParaRPr>
          </a:p>
        </p:txBody>
      </p:sp>
      <p:sp>
        <p:nvSpPr>
          <p:cNvPr id="8" name="TextBox 7"/>
          <p:cNvSpPr txBox="1"/>
          <p:nvPr/>
        </p:nvSpPr>
        <p:spPr>
          <a:xfrm>
            <a:off x="0" y="2213"/>
            <a:ext cx="3568700" cy="1077218"/>
          </a:xfrm>
          <a:prstGeom prst="rect">
            <a:avLst/>
          </a:prstGeom>
          <a:noFill/>
        </p:spPr>
        <p:txBody>
          <a:bodyPr wrap="square" rtlCol="0">
            <a:spAutoFit/>
          </a:bodyPr>
          <a:lstStyle/>
          <a:p>
            <a:pPr algn="ct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Warm sleeping bag (-20C)</a:t>
            </a:r>
            <a:endParaRPr lang="en-US" sz="3200" dirty="0"/>
          </a:p>
        </p:txBody>
      </p:sp>
      <p:sp>
        <p:nvSpPr>
          <p:cNvPr id="9" name="TextBox 8"/>
          <p:cNvSpPr txBox="1"/>
          <p:nvPr/>
        </p:nvSpPr>
        <p:spPr>
          <a:xfrm>
            <a:off x="5620786" y="189811"/>
            <a:ext cx="3336858" cy="584776"/>
          </a:xfrm>
          <a:prstGeom prst="rect">
            <a:avLst/>
          </a:prstGeom>
          <a:noFill/>
        </p:spPr>
        <p:txBody>
          <a:bodyPr wrap="square" rtlCol="0">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Waterproof layers</a:t>
            </a:r>
            <a:endParaRPr lang="en-US" sz="3200" dirty="0"/>
          </a:p>
        </p:txBody>
      </p:sp>
      <p:sp>
        <p:nvSpPr>
          <p:cNvPr id="10" name="TextBox 9"/>
          <p:cNvSpPr txBox="1"/>
          <p:nvPr/>
        </p:nvSpPr>
        <p:spPr>
          <a:xfrm>
            <a:off x="2261778" y="998022"/>
            <a:ext cx="3790707" cy="1569660"/>
          </a:xfrm>
          <a:prstGeom prst="rect">
            <a:avLst/>
          </a:prstGeom>
          <a:noFill/>
        </p:spPr>
        <p:txBody>
          <a:bodyPr wrap="square" rtlCol="0">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Second set of warm long underwear (tops and bottoms)</a:t>
            </a:r>
            <a:endParaRPr lang="en-US" sz="3200" dirty="0"/>
          </a:p>
        </p:txBody>
      </p:sp>
      <p:sp>
        <p:nvSpPr>
          <p:cNvPr id="11" name="TextBox 10"/>
          <p:cNvSpPr txBox="1"/>
          <p:nvPr/>
        </p:nvSpPr>
        <p:spPr>
          <a:xfrm>
            <a:off x="2557024" y="3060124"/>
            <a:ext cx="6586976" cy="584776"/>
          </a:xfrm>
          <a:prstGeom prst="rect">
            <a:avLst/>
          </a:prstGeom>
          <a:noFill/>
        </p:spPr>
        <p:txBody>
          <a:bodyPr wrap="square" rtlCol="0">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Extra warm jacket (down/synthetic)</a:t>
            </a:r>
            <a:endParaRPr lang="en-US" sz="3200" dirty="0"/>
          </a:p>
        </p:txBody>
      </p:sp>
      <p:sp>
        <p:nvSpPr>
          <p:cNvPr id="12" name="TextBox 11"/>
          <p:cNvSpPr txBox="1"/>
          <p:nvPr/>
        </p:nvSpPr>
        <p:spPr>
          <a:xfrm>
            <a:off x="133348" y="2309483"/>
            <a:ext cx="2894204" cy="1077218"/>
          </a:xfrm>
          <a:prstGeom prst="rect">
            <a:avLst/>
          </a:prstGeom>
          <a:noFill/>
        </p:spPr>
        <p:txBody>
          <a:bodyPr wrap="square" rtlCol="0">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Extra wool socks!</a:t>
            </a:r>
            <a:endParaRPr lang="en-US" sz="3200" dirty="0"/>
          </a:p>
        </p:txBody>
      </p:sp>
      <p:sp>
        <p:nvSpPr>
          <p:cNvPr id="13" name="TextBox 12"/>
          <p:cNvSpPr txBox="1"/>
          <p:nvPr/>
        </p:nvSpPr>
        <p:spPr>
          <a:xfrm>
            <a:off x="6383866" y="1677053"/>
            <a:ext cx="2573777" cy="584776"/>
          </a:xfrm>
          <a:prstGeom prst="rect">
            <a:avLst/>
          </a:prstGeom>
          <a:noFill/>
        </p:spPr>
        <p:txBody>
          <a:bodyPr wrap="square" rtlCol="0">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Winter boots</a:t>
            </a:r>
            <a:endParaRPr lang="en-US" sz="3200" dirty="0"/>
          </a:p>
        </p:txBody>
      </p:sp>
    </p:spTree>
    <p:extLst>
      <p:ext uri="{BB962C8B-B14F-4D97-AF65-F5344CB8AC3E}">
        <p14:creationId xmlns:p14="http://schemas.microsoft.com/office/powerpoint/2010/main" val="29415444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50492" y="3657600"/>
            <a:ext cx="6982976" cy="4655317"/>
          </a:xfrm>
          <a:prstGeom prst="rect">
            <a:avLst/>
          </a:prstGeom>
        </p:spPr>
      </p:pic>
      <p:pic>
        <p:nvPicPr>
          <p:cNvPr id="2" name="Picture 1"/>
          <p:cNvPicPr>
            <a:picLocks noChangeAspect="1"/>
          </p:cNvPicPr>
          <p:nvPr/>
        </p:nvPicPr>
        <p:blipFill>
          <a:blip r:embed="rId4"/>
          <a:stretch>
            <a:fillRect/>
          </a:stretch>
        </p:blipFill>
        <p:spPr>
          <a:xfrm>
            <a:off x="0" y="-1830152"/>
            <a:ext cx="9451473" cy="5985933"/>
          </a:xfrm>
          <a:prstGeom prst="rect">
            <a:avLst/>
          </a:prstGeom>
        </p:spPr>
      </p:pic>
      <p:sp>
        <p:nvSpPr>
          <p:cNvPr id="4" name="TextBox 3"/>
          <p:cNvSpPr txBox="1"/>
          <p:nvPr/>
        </p:nvSpPr>
        <p:spPr>
          <a:xfrm>
            <a:off x="162892" y="875192"/>
            <a:ext cx="3530600" cy="1323439"/>
          </a:xfrm>
          <a:prstGeom prst="rect">
            <a:avLst/>
          </a:prstGeom>
          <a:noFill/>
        </p:spPr>
        <p:txBody>
          <a:bodyPr wrap="square" rtlCol="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1">
                      <a:satMod val="175000"/>
                      <a:alpha val="40000"/>
                    </a:schemeClr>
                  </a:glow>
                  <a:outerShdw blurRad="41275" dist="12700" dir="12000000" algn="tl" rotWithShape="0">
                    <a:srgbClr val="000000">
                      <a:alpha val="40000"/>
                    </a:srgbClr>
                  </a:outerShdw>
                </a:effectLst>
              </a:rPr>
              <a:t>Camping in the back-country</a:t>
            </a:r>
            <a:endPar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1">
                    <a:satMod val="175000"/>
                    <a:alpha val="40000"/>
                  </a:schemeClr>
                </a:glow>
                <a:outerShdw blurRad="41275" dist="12700" dir="12000000" algn="tl" rotWithShape="0">
                  <a:srgbClr val="000000">
                    <a:alpha val="40000"/>
                  </a:srgbClr>
                </a:outerShdw>
              </a:effectLst>
            </a:endParaRPr>
          </a:p>
        </p:txBody>
      </p:sp>
      <p:pic>
        <p:nvPicPr>
          <p:cNvPr id="5" name="Picture 4"/>
          <p:cNvPicPr>
            <a:picLocks noChangeAspect="1"/>
          </p:cNvPicPr>
          <p:nvPr/>
        </p:nvPicPr>
        <p:blipFill>
          <a:blip r:embed="rId5"/>
          <a:stretch>
            <a:fillRect/>
          </a:stretch>
        </p:blipFill>
        <p:spPr>
          <a:xfrm>
            <a:off x="-903908" y="3984625"/>
            <a:ext cx="4597400" cy="2873375"/>
          </a:xfrm>
          <a:prstGeom prst="rect">
            <a:avLst/>
          </a:prstGeom>
        </p:spPr>
      </p:pic>
    </p:spTree>
    <p:extLst>
      <p:ext uri="{BB962C8B-B14F-4D97-AF65-F5344CB8AC3E}">
        <p14:creationId xmlns:p14="http://schemas.microsoft.com/office/powerpoint/2010/main" val="35101760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2-10 at 3.42.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969038" y="3376980"/>
            <a:ext cx="4110025" cy="4531566"/>
          </a:xfrm>
          <a:prstGeom prst="rect">
            <a:avLst/>
          </a:prstGeom>
        </p:spPr>
      </p:pic>
      <p:pic>
        <p:nvPicPr>
          <p:cNvPr id="3" name="Picture 2"/>
          <p:cNvPicPr>
            <a:picLocks noChangeAspect="1"/>
          </p:cNvPicPr>
          <p:nvPr/>
        </p:nvPicPr>
        <p:blipFill>
          <a:blip r:embed="rId4"/>
          <a:stretch>
            <a:fillRect/>
          </a:stretch>
        </p:blipFill>
        <p:spPr>
          <a:xfrm>
            <a:off x="-770467" y="3285067"/>
            <a:ext cx="5842000" cy="3759200"/>
          </a:xfrm>
          <a:prstGeom prst="rect">
            <a:avLst/>
          </a:prstGeom>
        </p:spPr>
      </p:pic>
      <p:pic>
        <p:nvPicPr>
          <p:cNvPr id="4" name="Picture 3"/>
          <p:cNvPicPr>
            <a:picLocks noChangeAspect="1"/>
          </p:cNvPicPr>
          <p:nvPr/>
        </p:nvPicPr>
        <p:blipFill>
          <a:blip r:embed="rId5"/>
          <a:stretch>
            <a:fillRect/>
          </a:stretch>
        </p:blipFill>
        <p:spPr>
          <a:xfrm>
            <a:off x="-131234" y="-321733"/>
            <a:ext cx="5212644" cy="3909483"/>
          </a:xfrm>
          <a:prstGeom prst="rect">
            <a:avLst/>
          </a:prstGeom>
        </p:spPr>
      </p:pic>
      <p:pic>
        <p:nvPicPr>
          <p:cNvPr id="5" name="Picture 4" descr="Screen Shot 2014-02-10 at 3.40.1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8799" y="-609599"/>
            <a:ext cx="4904317" cy="4658487"/>
          </a:xfrm>
          <a:prstGeom prst="rect">
            <a:avLst/>
          </a:prstGeom>
        </p:spPr>
      </p:pic>
      <p:sp>
        <p:nvSpPr>
          <p:cNvPr id="2" name="TextBox 1"/>
          <p:cNvSpPr txBox="1"/>
          <p:nvPr/>
        </p:nvSpPr>
        <p:spPr>
          <a:xfrm>
            <a:off x="1803400" y="286940"/>
            <a:ext cx="5618809" cy="923330"/>
          </a:xfrm>
          <a:prstGeom prst="rect">
            <a:avLst/>
          </a:prstGeom>
          <a:noFill/>
        </p:spPr>
        <p:txBody>
          <a:bodyPr wrap="none" rtlCol="0">
            <a:spAutoFit/>
          </a:bodyPr>
          <a:lstStyle/>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FOOD AND WATER</a:t>
            </a:r>
            <a:endParaRPr lang="en-US" sz="5400" dirty="0"/>
          </a:p>
        </p:txBody>
      </p:sp>
    </p:spTree>
    <p:extLst>
      <p:ext uri="{BB962C8B-B14F-4D97-AF65-F5344CB8AC3E}">
        <p14:creationId xmlns:p14="http://schemas.microsoft.com/office/powerpoint/2010/main" val="24296409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7435" y="255057"/>
            <a:ext cx="6697416" cy="769441"/>
          </a:xfrm>
          <a:prstGeom prst="rect">
            <a:avLst/>
          </a:prstGeom>
          <a:noFill/>
        </p:spPr>
        <p:txBody>
          <a:bodyPr wrap="none" rtlCol="0">
            <a:spAutoFit/>
          </a:bodyPr>
          <a:lstStyle/>
          <a:p>
            <a:r>
              <a:rPr lang="en-US"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Meet the Group Leaders</a:t>
            </a:r>
            <a:endPar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TextBox 6"/>
          <p:cNvSpPr txBox="1"/>
          <p:nvPr/>
        </p:nvSpPr>
        <p:spPr>
          <a:xfrm>
            <a:off x="2957763" y="5410418"/>
            <a:ext cx="3561569" cy="1231106"/>
          </a:xfrm>
          <a:prstGeom prst="rect">
            <a:avLst/>
          </a:prstGeom>
          <a:noFill/>
        </p:spPr>
        <p:txBody>
          <a:bodyPr wrap="square" rtlCol="0">
            <a:spAutoFit/>
          </a:bodyPr>
          <a:lstStyle/>
          <a:p>
            <a:r>
              <a:rPr lang="en-US" dirty="0" smtClean="0"/>
              <a:t>Megan Hodgson</a:t>
            </a:r>
          </a:p>
          <a:p>
            <a:r>
              <a:rPr lang="en-US" sz="1400" dirty="0" err="1" smtClean="0"/>
              <a:t>BEd</a:t>
            </a:r>
            <a:r>
              <a:rPr lang="en-US" sz="1400" dirty="0" smtClean="0"/>
              <a:t>. </a:t>
            </a:r>
            <a:r>
              <a:rPr lang="en-US" sz="1400" dirty="0" smtClean="0"/>
              <a:t>Student</a:t>
            </a:r>
          </a:p>
          <a:p>
            <a:r>
              <a:rPr lang="en-US" sz="1400" dirty="0" smtClean="0"/>
              <a:t>First Aid and CPR</a:t>
            </a:r>
          </a:p>
          <a:p>
            <a:r>
              <a:rPr lang="en-US" sz="1400" dirty="0" smtClean="0"/>
              <a:t>Former OE student and </a:t>
            </a:r>
          </a:p>
          <a:p>
            <a:r>
              <a:rPr lang="en-US" sz="1400" dirty="0" smtClean="0"/>
              <a:t>Volunteer leader (Vincent  Massey)</a:t>
            </a:r>
            <a:endParaRPr lang="en-US" sz="1400" dirty="0" smtClean="0"/>
          </a:p>
        </p:txBody>
      </p:sp>
      <p:sp>
        <p:nvSpPr>
          <p:cNvPr id="8" name="TextBox 7"/>
          <p:cNvSpPr txBox="1"/>
          <p:nvPr/>
        </p:nvSpPr>
        <p:spPr>
          <a:xfrm>
            <a:off x="5733622" y="5410418"/>
            <a:ext cx="2492990" cy="1446550"/>
          </a:xfrm>
          <a:prstGeom prst="rect">
            <a:avLst/>
          </a:prstGeom>
          <a:noFill/>
        </p:spPr>
        <p:txBody>
          <a:bodyPr wrap="none" rtlCol="0">
            <a:spAutoFit/>
          </a:bodyPr>
          <a:lstStyle/>
          <a:p>
            <a:r>
              <a:rPr lang="en-US" dirty="0" smtClean="0"/>
              <a:t>Emily </a:t>
            </a:r>
            <a:r>
              <a:rPr lang="en-US" dirty="0" err="1" smtClean="0"/>
              <a:t>Miklos</a:t>
            </a:r>
            <a:endParaRPr lang="en-US" dirty="0" smtClean="0"/>
          </a:p>
          <a:p>
            <a:r>
              <a:rPr lang="en-US" sz="1400" dirty="0" err="1" smtClean="0"/>
              <a:t>BEd</a:t>
            </a:r>
            <a:r>
              <a:rPr lang="en-US" sz="1400" dirty="0" smtClean="0"/>
              <a:t>. </a:t>
            </a:r>
            <a:r>
              <a:rPr lang="en-US" sz="1400" dirty="0" smtClean="0"/>
              <a:t>Student</a:t>
            </a:r>
          </a:p>
          <a:p>
            <a:r>
              <a:rPr lang="en-US" sz="1400" dirty="0" smtClean="0"/>
              <a:t>Nationally Certified Coach</a:t>
            </a:r>
          </a:p>
          <a:p>
            <a:r>
              <a:rPr lang="en-US" sz="1400" dirty="0" smtClean="0"/>
              <a:t>City of Calgary Outdoor Leader</a:t>
            </a:r>
          </a:p>
          <a:p>
            <a:r>
              <a:rPr lang="en-US" sz="1400" dirty="0" smtClean="0"/>
              <a:t>Foothills OE programs graduate</a:t>
            </a:r>
            <a:endParaRPr lang="en-US" sz="1400" dirty="0" smtClean="0"/>
          </a:p>
          <a:p>
            <a:endParaRPr lang="en-US" sz="1400" dirty="0" smtClean="0"/>
          </a:p>
        </p:txBody>
      </p:sp>
      <p:sp>
        <p:nvSpPr>
          <p:cNvPr id="9" name="TextBox 8"/>
          <p:cNvSpPr txBox="1"/>
          <p:nvPr/>
        </p:nvSpPr>
        <p:spPr>
          <a:xfrm>
            <a:off x="605575" y="5411449"/>
            <a:ext cx="2352188" cy="1231106"/>
          </a:xfrm>
          <a:prstGeom prst="rect">
            <a:avLst/>
          </a:prstGeom>
          <a:noFill/>
        </p:spPr>
        <p:txBody>
          <a:bodyPr wrap="square" rtlCol="0">
            <a:spAutoFit/>
          </a:bodyPr>
          <a:lstStyle/>
          <a:p>
            <a:r>
              <a:rPr lang="en-US" dirty="0" smtClean="0"/>
              <a:t>Jackie </a:t>
            </a:r>
            <a:r>
              <a:rPr lang="en-US" dirty="0" err="1" smtClean="0"/>
              <a:t>Zelt</a:t>
            </a:r>
            <a:endParaRPr lang="en-US" dirty="0" smtClean="0"/>
          </a:p>
          <a:p>
            <a:r>
              <a:rPr lang="en-US" sz="1400" dirty="0" err="1" smtClean="0"/>
              <a:t>BEd</a:t>
            </a:r>
            <a:r>
              <a:rPr lang="en-US" sz="1400" dirty="0" smtClean="0"/>
              <a:t>. </a:t>
            </a:r>
            <a:r>
              <a:rPr lang="en-US" sz="1400" dirty="0" smtClean="0"/>
              <a:t>Student</a:t>
            </a:r>
          </a:p>
          <a:p>
            <a:r>
              <a:rPr lang="en-US" sz="1400" dirty="0" smtClean="0"/>
              <a:t>First Aid and CPR</a:t>
            </a:r>
          </a:p>
          <a:p>
            <a:r>
              <a:rPr lang="en-US" sz="1400" dirty="0" smtClean="0"/>
              <a:t>Varsity Hockey Player</a:t>
            </a:r>
          </a:p>
          <a:p>
            <a:r>
              <a:rPr lang="en-US" sz="1400" dirty="0" smtClean="0"/>
              <a:t>Wilderness Forest Fire Fighter</a:t>
            </a:r>
            <a:endParaRPr lang="en-US" sz="1400" dirty="0"/>
          </a:p>
        </p:txBody>
      </p:sp>
      <p:grpSp>
        <p:nvGrpSpPr>
          <p:cNvPr id="14" name="Group 13"/>
          <p:cNvGrpSpPr/>
          <p:nvPr/>
        </p:nvGrpSpPr>
        <p:grpSpPr>
          <a:xfrm>
            <a:off x="3617293" y="1028860"/>
            <a:ext cx="1756924" cy="2817990"/>
            <a:chOff x="2589931" y="1028860"/>
            <a:chExt cx="1756924" cy="2817990"/>
          </a:xfrm>
        </p:grpSpPr>
        <p:sp>
          <p:nvSpPr>
            <p:cNvPr id="4" name="TextBox 3"/>
            <p:cNvSpPr txBox="1"/>
            <p:nvPr/>
          </p:nvSpPr>
          <p:spPr>
            <a:xfrm>
              <a:off x="2589931" y="2400300"/>
              <a:ext cx="1756924" cy="1446550"/>
            </a:xfrm>
            <a:prstGeom prst="rect">
              <a:avLst/>
            </a:prstGeom>
            <a:noFill/>
          </p:spPr>
          <p:txBody>
            <a:bodyPr wrap="none" rtlCol="0">
              <a:spAutoFit/>
            </a:bodyPr>
            <a:lstStyle/>
            <a:p>
              <a:r>
                <a:rPr lang="en-US" dirty="0" smtClean="0"/>
                <a:t>Jason </a:t>
              </a:r>
              <a:r>
                <a:rPr lang="en-US" dirty="0" err="1" smtClean="0"/>
                <a:t>Publack</a:t>
              </a:r>
              <a:endParaRPr lang="en-US" dirty="0" smtClean="0"/>
            </a:p>
            <a:p>
              <a:r>
                <a:rPr lang="en-US" sz="1400" dirty="0" smtClean="0"/>
                <a:t>Teacher</a:t>
              </a:r>
            </a:p>
            <a:p>
              <a:r>
                <a:rPr lang="en-US" sz="1400" dirty="0" smtClean="0"/>
                <a:t>Advanced Wilderness</a:t>
              </a:r>
            </a:p>
            <a:p>
              <a:r>
                <a:rPr lang="en-US" sz="1400" dirty="0" smtClean="0"/>
                <a:t>First Aid</a:t>
              </a:r>
            </a:p>
            <a:p>
              <a:endParaRPr lang="en-US" sz="1400" dirty="0" smtClean="0"/>
            </a:p>
            <a:p>
              <a:endParaRPr lang="en-US" sz="1400" dirty="0"/>
            </a:p>
          </p:txBody>
        </p:sp>
        <p:pic>
          <p:nvPicPr>
            <p:cNvPr id="11" name="Picture 10" descr="Screen Shot 2013-09-27 at 2.21.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931" y="1028860"/>
              <a:ext cx="1346200" cy="1421688"/>
            </a:xfrm>
            <a:prstGeom prst="rect">
              <a:avLst/>
            </a:prstGeom>
          </p:spPr>
        </p:pic>
      </p:grpSp>
      <p:grpSp>
        <p:nvGrpSpPr>
          <p:cNvPr id="16" name="Group 15"/>
          <p:cNvGrpSpPr/>
          <p:nvPr/>
        </p:nvGrpSpPr>
        <p:grpSpPr>
          <a:xfrm>
            <a:off x="5447670" y="1024640"/>
            <a:ext cx="2168420" cy="3314653"/>
            <a:chOff x="4420308" y="1024640"/>
            <a:chExt cx="2168420" cy="3314653"/>
          </a:xfrm>
        </p:grpSpPr>
        <p:sp>
          <p:nvSpPr>
            <p:cNvPr id="5" name="TextBox 4"/>
            <p:cNvSpPr txBox="1"/>
            <p:nvPr/>
          </p:nvSpPr>
          <p:spPr>
            <a:xfrm>
              <a:off x="4420308" y="2400300"/>
              <a:ext cx="2168420" cy="1938993"/>
            </a:xfrm>
            <a:prstGeom prst="rect">
              <a:avLst/>
            </a:prstGeom>
            <a:noFill/>
          </p:spPr>
          <p:txBody>
            <a:bodyPr wrap="none" rtlCol="0">
              <a:spAutoFit/>
            </a:bodyPr>
            <a:lstStyle/>
            <a:p>
              <a:r>
                <a:rPr lang="en-US" dirty="0" smtClean="0"/>
                <a:t>John Cadman</a:t>
              </a:r>
            </a:p>
            <a:p>
              <a:r>
                <a:rPr lang="en-US" sz="1400" dirty="0"/>
                <a:t>Teacher</a:t>
              </a:r>
            </a:p>
            <a:p>
              <a:r>
                <a:rPr lang="en-US" sz="1400" dirty="0" smtClean="0"/>
                <a:t>OCC Level 1</a:t>
              </a:r>
            </a:p>
            <a:p>
              <a:r>
                <a:rPr lang="en-US" sz="1400" dirty="0" smtClean="0"/>
                <a:t>Advanced </a:t>
              </a:r>
              <a:r>
                <a:rPr lang="en-US" sz="1400" dirty="0"/>
                <a:t>Wilderness</a:t>
              </a:r>
            </a:p>
            <a:p>
              <a:r>
                <a:rPr lang="en-US" sz="1400" dirty="0"/>
                <a:t>First </a:t>
              </a:r>
              <a:r>
                <a:rPr lang="en-US" sz="1400" dirty="0" smtClean="0"/>
                <a:t>Aid</a:t>
              </a:r>
            </a:p>
            <a:p>
              <a:r>
                <a:rPr lang="en-US" sz="1400" dirty="0" smtClean="0"/>
                <a:t>Background in backcountry </a:t>
              </a:r>
            </a:p>
            <a:p>
              <a:r>
                <a:rPr lang="en-US" sz="1400" dirty="0"/>
                <a:t>t</a:t>
              </a:r>
              <a:r>
                <a:rPr lang="en-US" sz="1400" dirty="0" smtClean="0"/>
                <a:t>ripping with students</a:t>
              </a:r>
              <a:endParaRPr lang="en-US" sz="1400" dirty="0"/>
            </a:p>
            <a:p>
              <a:endParaRPr lang="en-US" dirty="0"/>
            </a:p>
          </p:txBody>
        </p:sp>
        <p:pic>
          <p:nvPicPr>
            <p:cNvPr id="12" name="Picture 11" descr="Screen Shot 2013-09-27 at 2.21.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6143" y="1024640"/>
              <a:ext cx="1443657" cy="1425907"/>
            </a:xfrm>
            <a:prstGeom prst="rect">
              <a:avLst/>
            </a:prstGeom>
          </p:spPr>
        </p:pic>
      </p:grpSp>
      <p:grpSp>
        <p:nvGrpSpPr>
          <p:cNvPr id="15" name="Group 14"/>
          <p:cNvGrpSpPr/>
          <p:nvPr/>
        </p:nvGrpSpPr>
        <p:grpSpPr>
          <a:xfrm>
            <a:off x="1500542" y="1024498"/>
            <a:ext cx="2168420" cy="3037796"/>
            <a:chOff x="473180" y="1024498"/>
            <a:chExt cx="2168420" cy="3037796"/>
          </a:xfrm>
        </p:grpSpPr>
        <p:sp>
          <p:nvSpPr>
            <p:cNvPr id="3" name="TextBox 2"/>
            <p:cNvSpPr txBox="1"/>
            <p:nvPr/>
          </p:nvSpPr>
          <p:spPr>
            <a:xfrm>
              <a:off x="473180" y="2400300"/>
              <a:ext cx="2168420" cy="1661994"/>
            </a:xfrm>
            <a:prstGeom prst="rect">
              <a:avLst/>
            </a:prstGeom>
            <a:noFill/>
          </p:spPr>
          <p:txBody>
            <a:bodyPr wrap="none" rtlCol="0">
              <a:spAutoFit/>
            </a:bodyPr>
            <a:lstStyle/>
            <a:p>
              <a:r>
                <a:rPr lang="en-US" dirty="0" smtClean="0"/>
                <a:t>Deirdre Bailey</a:t>
              </a:r>
            </a:p>
            <a:p>
              <a:r>
                <a:rPr lang="en-US" sz="1400" dirty="0" smtClean="0"/>
                <a:t>Teacher</a:t>
              </a:r>
            </a:p>
            <a:p>
              <a:r>
                <a:rPr lang="en-US" sz="1400" dirty="0" smtClean="0"/>
                <a:t>OCC Level 1</a:t>
              </a:r>
            </a:p>
            <a:p>
              <a:r>
                <a:rPr lang="en-US" sz="1400" dirty="0" smtClean="0"/>
                <a:t>Advanced Wilderness </a:t>
              </a:r>
            </a:p>
            <a:p>
              <a:r>
                <a:rPr lang="en-US" sz="1400" dirty="0" smtClean="0"/>
                <a:t>First Aid</a:t>
              </a:r>
            </a:p>
            <a:p>
              <a:r>
                <a:rPr lang="en-US" sz="1400" dirty="0" smtClean="0"/>
                <a:t>Background in backcountry</a:t>
              </a:r>
            </a:p>
            <a:p>
              <a:r>
                <a:rPr lang="en-US" sz="1400" dirty="0"/>
                <a:t>t</a:t>
              </a:r>
              <a:r>
                <a:rPr lang="en-US" sz="1400" dirty="0" smtClean="0"/>
                <a:t>ripping with students</a:t>
              </a:r>
              <a:endParaRPr lang="en-US" sz="1400" dirty="0"/>
            </a:p>
          </p:txBody>
        </p:sp>
        <p:pic>
          <p:nvPicPr>
            <p:cNvPr id="13" name="Picture 12" descr="Screen Shot 2013-09-27 at 2.20.1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81" y="1024498"/>
              <a:ext cx="1457220" cy="1426050"/>
            </a:xfrm>
            <a:prstGeom prst="rect">
              <a:avLst/>
            </a:prstGeom>
          </p:spPr>
        </p:pic>
      </p:grpSp>
      <p:pic>
        <p:nvPicPr>
          <p:cNvPr id="6" name="Picture 5"/>
          <p:cNvPicPr>
            <a:picLocks noChangeAspect="1"/>
          </p:cNvPicPr>
          <p:nvPr/>
        </p:nvPicPr>
        <p:blipFill>
          <a:blip r:embed="rId6"/>
          <a:stretch>
            <a:fillRect/>
          </a:stretch>
        </p:blipFill>
        <p:spPr>
          <a:xfrm>
            <a:off x="698477" y="4104600"/>
            <a:ext cx="1306850" cy="1306850"/>
          </a:xfrm>
          <a:prstGeom prst="rect">
            <a:avLst/>
          </a:prstGeom>
        </p:spPr>
      </p:pic>
      <p:pic>
        <p:nvPicPr>
          <p:cNvPr id="17" name="Picture 16"/>
          <p:cNvPicPr>
            <a:picLocks noChangeAspect="1"/>
          </p:cNvPicPr>
          <p:nvPr/>
        </p:nvPicPr>
        <p:blipFill>
          <a:blip r:embed="rId7"/>
          <a:stretch>
            <a:fillRect/>
          </a:stretch>
        </p:blipFill>
        <p:spPr>
          <a:xfrm>
            <a:off x="5865907" y="4104600"/>
            <a:ext cx="1306850" cy="1306850"/>
          </a:xfrm>
          <a:prstGeom prst="rect">
            <a:avLst/>
          </a:prstGeom>
        </p:spPr>
      </p:pic>
      <p:pic>
        <p:nvPicPr>
          <p:cNvPr id="18" name="Picture 17" descr="Screen Shot 2014-02-10 at 3.44.52 PM.png"/>
          <p:cNvPicPr>
            <a:picLocks noChangeAspect="1"/>
          </p:cNvPicPr>
          <p:nvPr/>
        </p:nvPicPr>
        <p:blipFill rotWithShape="1">
          <a:blip r:embed="rId8">
            <a:extLst>
              <a:ext uri="{28A0092B-C50C-407E-A947-70E740481C1C}">
                <a14:useLocalDpi xmlns:a14="http://schemas.microsoft.com/office/drawing/2010/main" val="0"/>
              </a:ext>
            </a:extLst>
          </a:blip>
          <a:srcRect t="24960"/>
          <a:stretch/>
        </p:blipFill>
        <p:spPr>
          <a:xfrm>
            <a:off x="3159513" y="4062294"/>
            <a:ext cx="1391430" cy="1349156"/>
          </a:xfrm>
          <a:prstGeom prst="rect">
            <a:avLst/>
          </a:prstGeom>
        </p:spPr>
      </p:pic>
    </p:spTree>
    <p:extLst>
      <p:ext uri="{BB962C8B-B14F-4D97-AF65-F5344CB8AC3E}">
        <p14:creationId xmlns:p14="http://schemas.microsoft.com/office/powerpoint/2010/main" val="23840046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9202" y="249535"/>
            <a:ext cx="6285607" cy="923330"/>
          </a:xfrm>
          <a:prstGeom prst="rect">
            <a:avLst/>
          </a:prstGeom>
          <a:noFill/>
        </p:spPr>
        <p:txBody>
          <a:bodyPr wrap="none" lIns="91440" tIns="45720" rIns="91440" bIns="45720">
            <a:spAutoFit/>
          </a:bodyPr>
          <a:lstStyle/>
          <a:p>
            <a:pPr algn="ctr"/>
            <a:r>
              <a:rPr lang="en-CA"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Student Expectations</a:t>
            </a:r>
            <a:endParaRPr lang="en-CA"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863600" y="2869525"/>
            <a:ext cx="3416300" cy="2031325"/>
          </a:xfrm>
          <a:prstGeom prst="rect">
            <a:avLst/>
          </a:prstGeom>
          <a:noFill/>
        </p:spPr>
        <p:txBody>
          <a:bodyPr wrap="square" rtlCol="0">
            <a:spAutoFit/>
          </a:bodyPr>
          <a:lstStyle/>
          <a:p>
            <a:pPr marL="285750" indent="-285750">
              <a:buFont typeface="Wingdings" charset="0"/>
              <a:buChar char="à"/>
            </a:pPr>
            <a:r>
              <a:rPr lang="en-US" b="1" dirty="0" smtClean="0"/>
              <a:t>Responsibility (effort)</a:t>
            </a:r>
          </a:p>
          <a:p>
            <a:pPr marL="285750" indent="-285750">
              <a:buFont typeface="Wingdings" charset="0"/>
              <a:buChar char="à"/>
            </a:pPr>
            <a:endParaRPr lang="en-US" b="1" dirty="0">
              <a:sym typeface="Wingdings"/>
            </a:endParaRPr>
          </a:p>
          <a:p>
            <a:pPr marL="285750" indent="-285750">
              <a:buFont typeface="Wingdings" charset="0"/>
              <a:buChar char="à"/>
            </a:pPr>
            <a:r>
              <a:rPr lang="en-US" dirty="0" smtClean="0">
                <a:sym typeface="Wingdings"/>
              </a:rPr>
              <a:t> </a:t>
            </a:r>
            <a:r>
              <a:rPr lang="en-US" b="1" dirty="0" smtClean="0"/>
              <a:t>Initiative</a:t>
            </a:r>
          </a:p>
          <a:p>
            <a:pPr marL="285750" indent="-285750">
              <a:buFont typeface="Wingdings" charset="0"/>
              <a:buChar char="à"/>
            </a:pPr>
            <a:endParaRPr lang="en-US" b="1" dirty="0"/>
          </a:p>
          <a:p>
            <a:pPr marL="285750" indent="-285750">
              <a:buFont typeface="Wingdings" charset="0"/>
              <a:buChar char="à"/>
            </a:pPr>
            <a:r>
              <a:rPr lang="en-US" b="1" dirty="0" smtClean="0"/>
              <a:t>Teamwork </a:t>
            </a:r>
          </a:p>
          <a:p>
            <a:pPr marL="285750" indent="-285750">
              <a:buFont typeface="Wingdings" charset="0"/>
              <a:buChar char="à"/>
            </a:pPr>
            <a:endParaRPr lang="en-US" b="1" dirty="0"/>
          </a:p>
          <a:p>
            <a:pPr marL="285750" indent="-285750">
              <a:buFont typeface="Wingdings" charset="0"/>
              <a:buChar char="à"/>
            </a:pPr>
            <a:r>
              <a:rPr lang="en-US" b="1" dirty="0" smtClean="0"/>
              <a:t>Trustworthiness</a:t>
            </a:r>
          </a:p>
        </p:txBody>
      </p:sp>
      <p:sp>
        <p:nvSpPr>
          <p:cNvPr id="4" name="TextBox 3"/>
          <p:cNvSpPr txBox="1"/>
          <p:nvPr/>
        </p:nvSpPr>
        <p:spPr>
          <a:xfrm>
            <a:off x="4648200" y="2869525"/>
            <a:ext cx="3543300" cy="2308324"/>
          </a:xfrm>
          <a:prstGeom prst="rect">
            <a:avLst/>
          </a:prstGeom>
          <a:noFill/>
        </p:spPr>
        <p:txBody>
          <a:bodyPr wrap="square" rtlCol="0">
            <a:spAutoFit/>
          </a:bodyPr>
          <a:lstStyle/>
          <a:p>
            <a:pPr marL="285750" indent="-285750">
              <a:buFont typeface="Wingdings" charset="0"/>
              <a:buChar char="à"/>
            </a:pPr>
            <a:r>
              <a:rPr lang="en-US" b="1" dirty="0" smtClean="0"/>
              <a:t>Positivity and gratitude</a:t>
            </a:r>
          </a:p>
          <a:p>
            <a:pPr marL="285750" indent="-285750">
              <a:buFont typeface="Wingdings" charset="0"/>
              <a:buChar char="à"/>
            </a:pPr>
            <a:endParaRPr lang="en-US" b="1" dirty="0"/>
          </a:p>
          <a:p>
            <a:pPr marL="285750" indent="-285750">
              <a:buFont typeface="Wingdings" charset="0"/>
              <a:buChar char="à"/>
            </a:pPr>
            <a:r>
              <a:rPr lang="en-US" b="1" dirty="0" smtClean="0"/>
              <a:t>Leadership</a:t>
            </a:r>
            <a:endParaRPr lang="en-US" b="1" dirty="0"/>
          </a:p>
          <a:p>
            <a:pPr marL="285750" indent="-285750">
              <a:buFont typeface="Wingdings" charset="0"/>
              <a:buChar char="à"/>
            </a:pPr>
            <a:endParaRPr lang="en-US" b="1" dirty="0"/>
          </a:p>
          <a:p>
            <a:pPr marL="285750" indent="-285750">
              <a:buFont typeface="Wingdings" charset="0"/>
              <a:buChar char="à"/>
            </a:pPr>
            <a:r>
              <a:rPr lang="en-US" b="1" dirty="0"/>
              <a:t>Inclusivity </a:t>
            </a:r>
          </a:p>
          <a:p>
            <a:pPr marL="285750" indent="-285750">
              <a:buFont typeface="Wingdings" charset="0"/>
              <a:buChar char="à"/>
            </a:pPr>
            <a:endParaRPr lang="en-US" b="1" dirty="0"/>
          </a:p>
          <a:p>
            <a:pPr marL="285750" indent="-285750">
              <a:buFont typeface="Wingdings" charset="0"/>
              <a:buChar char="à"/>
            </a:pPr>
            <a:r>
              <a:rPr lang="en-US" b="1" dirty="0"/>
              <a:t>Commitment</a:t>
            </a:r>
            <a:endParaRPr lang="en-US" dirty="0"/>
          </a:p>
          <a:p>
            <a:endParaRPr lang="en-US" dirty="0"/>
          </a:p>
        </p:txBody>
      </p:sp>
      <p:sp>
        <p:nvSpPr>
          <p:cNvPr id="6" name="TextBox 5"/>
          <p:cNvSpPr txBox="1"/>
          <p:nvPr/>
        </p:nvSpPr>
        <p:spPr>
          <a:xfrm>
            <a:off x="863600" y="1325265"/>
            <a:ext cx="7327900" cy="1200329"/>
          </a:xfrm>
          <a:prstGeom prst="rect">
            <a:avLst/>
          </a:prstGeom>
          <a:noFill/>
        </p:spPr>
        <p:txBody>
          <a:bodyPr wrap="square" rtlCol="0">
            <a:spAutoFit/>
          </a:bodyPr>
          <a:lstStyle/>
          <a:p>
            <a:r>
              <a:rPr lang="en-US" b="1" dirty="0"/>
              <a:t>Students </a:t>
            </a:r>
            <a:r>
              <a:rPr lang="en-US" b="1" dirty="0" smtClean="0"/>
              <a:t>have been expected to consistently </a:t>
            </a:r>
            <a:r>
              <a:rPr lang="en-US" b="1" dirty="0"/>
              <a:t>demonstrate the acquisition and consolidation of these basic skills and attitudes throughout the course in order to be eligible for participation in the </a:t>
            </a:r>
            <a:r>
              <a:rPr lang="en-US" b="1" i="1" dirty="0"/>
              <a:t>Outdoor Expedition</a:t>
            </a:r>
            <a:r>
              <a:rPr lang="en-US" b="1" dirty="0"/>
              <a:t> overnight component.</a:t>
            </a:r>
            <a:r>
              <a:rPr lang="en-US" i="1" dirty="0"/>
              <a:t> </a:t>
            </a:r>
            <a:endParaRPr lang="en-US" dirty="0"/>
          </a:p>
        </p:txBody>
      </p:sp>
    </p:spTree>
    <p:extLst>
      <p:ext uri="{BB962C8B-B14F-4D97-AF65-F5344CB8AC3E}">
        <p14:creationId xmlns:p14="http://schemas.microsoft.com/office/powerpoint/2010/main" val="152112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02977"/>
            <a:ext cx="9563100" cy="8696444"/>
          </a:xfrm>
          <a:prstGeom prst="rect">
            <a:avLst/>
          </a:prstGeom>
        </p:spPr>
      </p:pic>
      <p:sp>
        <p:nvSpPr>
          <p:cNvPr id="2" name="Rectangle 1"/>
          <p:cNvSpPr/>
          <p:nvPr/>
        </p:nvSpPr>
        <p:spPr>
          <a:xfrm>
            <a:off x="1654186" y="925036"/>
            <a:ext cx="5784832" cy="923330"/>
          </a:xfrm>
          <a:prstGeom prst="rect">
            <a:avLst/>
          </a:prstGeom>
          <a:noFill/>
        </p:spPr>
        <p:txBody>
          <a:bodyPr wrap="none" lIns="91440" tIns="45720" rIns="91440" bIns="45720">
            <a:spAutoFit/>
          </a:bodyPr>
          <a:lstStyle/>
          <a:p>
            <a:pPr algn="ctr"/>
            <a:r>
              <a:rPr lang="en-CA" sz="54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rPr>
              <a:t>Question &amp; Answer</a:t>
            </a:r>
            <a:endParaRPr lang="en-CA"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5" name="TextBox 4"/>
          <p:cNvSpPr txBox="1"/>
          <p:nvPr/>
        </p:nvSpPr>
        <p:spPr>
          <a:xfrm>
            <a:off x="1837792" y="1817132"/>
            <a:ext cx="5620549" cy="2185214"/>
          </a:xfrm>
          <a:prstGeom prst="rect">
            <a:avLst/>
          </a:prstGeom>
          <a:noFill/>
          <a:ln>
            <a:noFill/>
          </a:ln>
        </p:spPr>
        <p:txBody>
          <a:bodyPr wrap="none" rtlCol="0">
            <a:spAutoFit/>
            <a:scene3d>
              <a:camera prst="orthographicFront"/>
              <a:lightRig rig="soft" dir="t">
                <a:rot lat="0" lon="0" rev="10800000"/>
              </a:lightRig>
            </a:scene3d>
            <a:sp3d>
              <a:bevelT w="27940" h="12700"/>
              <a:contourClr>
                <a:srgbClr val="DDDDDD"/>
              </a:contourClr>
            </a:sp3d>
          </a:bodyPr>
          <a:lstStyle/>
          <a:p>
            <a:pPr algn="ctr"/>
            <a:r>
              <a:rPr lang="en-US" sz="28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Wednesday, February 19</a:t>
            </a:r>
            <a:r>
              <a:rPr lang="en-US" sz="2800" baseline="300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th</a:t>
            </a:r>
            <a:r>
              <a:rPr lang="en-US" sz="28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a:t>
            </a:r>
          </a:p>
          <a:p>
            <a:pPr algn="ctr"/>
            <a:r>
              <a:rPr lang="en-US" sz="28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Or via email:</a:t>
            </a:r>
          </a:p>
          <a:p>
            <a:pPr algn="ctr"/>
            <a:r>
              <a:rPr lang="en-US" sz="28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hlinkClick r:id="rId3"/>
              </a:rPr>
              <a:t>deirdre.b</a:t>
            </a:r>
            <a:r>
              <a:rPr lang="en-US" sz="28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hlinkClick r:id="rId3"/>
              </a:rPr>
              <a:t>@</a:t>
            </a:r>
            <a:r>
              <a:rPr lang="en-US" sz="28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hlinkClick r:id="rId3"/>
              </a:rPr>
              <a:t>calgaryscienceschool.com</a:t>
            </a:r>
            <a:endParaRPr lang="en-US" sz="28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a:p>
            <a:pPr algn="ctr"/>
            <a:r>
              <a:rPr lang="en-US" sz="28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hlinkClick r:id="rId4"/>
              </a:rPr>
              <a:t>j</a:t>
            </a:r>
            <a:r>
              <a:rPr lang="en-US" sz="28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hlinkClick r:id="rId4"/>
              </a:rPr>
              <a:t>ason.p</a:t>
            </a:r>
            <a:r>
              <a:rPr lang="en-US" sz="28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hlinkClick r:id="rId4"/>
              </a:rPr>
              <a:t>@</a:t>
            </a:r>
            <a:r>
              <a:rPr lang="en-US" sz="28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hlinkClick r:id="rId4"/>
              </a:rPr>
              <a:t>calgaryscienceschool.com</a:t>
            </a:r>
            <a:endParaRPr lang="en-US" sz="28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a:p>
            <a:pPr algn="ctr"/>
            <a:endParaRPr lang="en-US" sz="2400" b="1" spc="150" dirty="0">
              <a:ln w="11430"/>
              <a:solidFill>
                <a:schemeClr val="accent6"/>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22638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771</TotalTime>
  <Words>1235</Words>
  <Application>Microsoft Macintosh PowerPoint</Application>
  <PresentationFormat>On-screen Show (4:3)</PresentationFormat>
  <Paragraphs>101</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Calgary Science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Cadman</dc:creator>
  <cp:lastModifiedBy>Deirdre Bailey</cp:lastModifiedBy>
  <cp:revision>41</cp:revision>
  <dcterms:created xsi:type="dcterms:W3CDTF">2013-05-29T17:19:33Z</dcterms:created>
  <dcterms:modified xsi:type="dcterms:W3CDTF">2014-02-10T23:58:29Z</dcterms:modified>
</cp:coreProperties>
</file>